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3"/>
  </p:notesMasterIdLst>
  <p:sldIdLst>
    <p:sldId id="294" r:id="rId2"/>
    <p:sldId id="295" r:id="rId3"/>
    <p:sldId id="363" r:id="rId4"/>
    <p:sldId id="296" r:id="rId5"/>
    <p:sldId id="364" r:id="rId6"/>
    <p:sldId id="369" r:id="rId7"/>
    <p:sldId id="365" r:id="rId8"/>
    <p:sldId id="371" r:id="rId9"/>
    <p:sldId id="712" r:id="rId10"/>
    <p:sldId id="713" r:id="rId11"/>
    <p:sldId id="714" r:id="rId12"/>
    <p:sldId id="715" r:id="rId13"/>
    <p:sldId id="366" r:id="rId14"/>
    <p:sldId id="368" r:id="rId15"/>
    <p:sldId id="602" r:id="rId16"/>
    <p:sldId id="711" r:id="rId17"/>
    <p:sldId id="672" r:id="rId18"/>
    <p:sldId id="367" r:id="rId19"/>
    <p:sldId id="293" r:id="rId20"/>
    <p:sldId id="717" r:id="rId21"/>
    <p:sldId id="718" r:id="rId22"/>
    <p:sldId id="719" r:id="rId23"/>
    <p:sldId id="720" r:id="rId24"/>
    <p:sldId id="721" r:id="rId25"/>
    <p:sldId id="722" r:id="rId26"/>
    <p:sldId id="723" r:id="rId27"/>
    <p:sldId id="724" r:id="rId28"/>
    <p:sldId id="725" r:id="rId29"/>
    <p:sldId id="726" r:id="rId30"/>
    <p:sldId id="727" r:id="rId31"/>
    <p:sldId id="728" r:id="rId32"/>
    <p:sldId id="729" r:id="rId33"/>
    <p:sldId id="730" r:id="rId34"/>
    <p:sldId id="731" r:id="rId35"/>
    <p:sldId id="732" r:id="rId36"/>
    <p:sldId id="287" r:id="rId37"/>
    <p:sldId id="733" r:id="rId38"/>
    <p:sldId id="734" r:id="rId39"/>
    <p:sldId id="735" r:id="rId40"/>
    <p:sldId id="736" r:id="rId41"/>
    <p:sldId id="737" r:id="rId42"/>
    <p:sldId id="738" r:id="rId43"/>
    <p:sldId id="739" r:id="rId44"/>
    <p:sldId id="740" r:id="rId45"/>
    <p:sldId id="357" r:id="rId46"/>
    <p:sldId id="741" r:id="rId47"/>
    <p:sldId id="742" r:id="rId48"/>
    <p:sldId id="743" r:id="rId49"/>
    <p:sldId id="744" r:id="rId50"/>
    <p:sldId id="745" r:id="rId51"/>
    <p:sldId id="746" r:id="rId52"/>
    <p:sldId id="747" r:id="rId53"/>
    <p:sldId id="748" r:id="rId54"/>
    <p:sldId id="749" r:id="rId55"/>
    <p:sldId id="750" r:id="rId56"/>
    <p:sldId id="751" r:id="rId57"/>
    <p:sldId id="752" r:id="rId58"/>
    <p:sldId id="753" r:id="rId59"/>
    <p:sldId id="754" r:id="rId60"/>
    <p:sldId id="755" r:id="rId61"/>
    <p:sldId id="756" r:id="rId62"/>
    <p:sldId id="757" r:id="rId63"/>
    <p:sldId id="758" r:id="rId64"/>
    <p:sldId id="759" r:id="rId65"/>
    <p:sldId id="760" r:id="rId66"/>
    <p:sldId id="761" r:id="rId67"/>
    <p:sldId id="762" r:id="rId68"/>
    <p:sldId id="763" r:id="rId69"/>
    <p:sldId id="764" r:id="rId70"/>
    <p:sldId id="765" r:id="rId71"/>
    <p:sldId id="766" r:id="rId72"/>
    <p:sldId id="600" r:id="rId73"/>
    <p:sldId id="601" r:id="rId74"/>
    <p:sldId id="361" r:id="rId75"/>
    <p:sldId id="359" r:id="rId76"/>
    <p:sldId id="603" r:id="rId77"/>
    <p:sldId id="604" r:id="rId78"/>
    <p:sldId id="605" r:id="rId79"/>
    <p:sldId id="716" r:id="rId80"/>
    <p:sldId id="389" r:id="rId81"/>
    <p:sldId id="817" r:id="rId82"/>
    <p:sldId id="818" r:id="rId83"/>
    <p:sldId id="819" r:id="rId84"/>
    <p:sldId id="820" r:id="rId85"/>
    <p:sldId id="821" r:id="rId86"/>
    <p:sldId id="822" r:id="rId87"/>
    <p:sldId id="823" r:id="rId88"/>
    <p:sldId id="824" r:id="rId89"/>
    <p:sldId id="825" r:id="rId90"/>
    <p:sldId id="826" r:id="rId91"/>
    <p:sldId id="827" r:id="rId92"/>
    <p:sldId id="828" r:id="rId93"/>
    <p:sldId id="829" r:id="rId94"/>
    <p:sldId id="830" r:id="rId95"/>
    <p:sldId id="831" r:id="rId96"/>
    <p:sldId id="832" r:id="rId97"/>
    <p:sldId id="833" r:id="rId98"/>
    <p:sldId id="834" r:id="rId99"/>
    <p:sldId id="835" r:id="rId100"/>
    <p:sldId id="836" r:id="rId101"/>
    <p:sldId id="837" r:id="rId102"/>
    <p:sldId id="838" r:id="rId103"/>
    <p:sldId id="839" r:id="rId104"/>
    <p:sldId id="840" r:id="rId105"/>
    <p:sldId id="841" r:id="rId106"/>
    <p:sldId id="842" r:id="rId107"/>
    <p:sldId id="843" r:id="rId108"/>
    <p:sldId id="844" r:id="rId109"/>
    <p:sldId id="390" r:id="rId110"/>
    <p:sldId id="845" r:id="rId111"/>
    <p:sldId id="846" r:id="rId112"/>
    <p:sldId id="847" r:id="rId113"/>
    <p:sldId id="848" r:id="rId114"/>
    <p:sldId id="849" r:id="rId115"/>
    <p:sldId id="850" r:id="rId116"/>
    <p:sldId id="851" r:id="rId117"/>
    <p:sldId id="852" r:id="rId118"/>
    <p:sldId id="853" r:id="rId119"/>
    <p:sldId id="854" r:id="rId120"/>
    <p:sldId id="855" r:id="rId121"/>
    <p:sldId id="856" r:id="rId122"/>
    <p:sldId id="857" r:id="rId123"/>
    <p:sldId id="858" r:id="rId124"/>
    <p:sldId id="859" r:id="rId125"/>
    <p:sldId id="860" r:id="rId126"/>
    <p:sldId id="861" r:id="rId127"/>
    <p:sldId id="862" r:id="rId128"/>
    <p:sldId id="863" r:id="rId129"/>
    <p:sldId id="864" r:id="rId130"/>
    <p:sldId id="865" r:id="rId131"/>
    <p:sldId id="866" r:id="rId132"/>
    <p:sldId id="867" r:id="rId133"/>
    <p:sldId id="868" r:id="rId134"/>
    <p:sldId id="869" r:id="rId135"/>
    <p:sldId id="870" r:id="rId136"/>
    <p:sldId id="871" r:id="rId137"/>
    <p:sldId id="872" r:id="rId138"/>
    <p:sldId id="873" r:id="rId139"/>
    <p:sldId id="391" r:id="rId140"/>
    <p:sldId id="767" r:id="rId141"/>
    <p:sldId id="768" r:id="rId142"/>
    <p:sldId id="769" r:id="rId143"/>
    <p:sldId id="770" r:id="rId144"/>
    <p:sldId id="771" r:id="rId145"/>
    <p:sldId id="772" r:id="rId146"/>
    <p:sldId id="773" r:id="rId147"/>
    <p:sldId id="774" r:id="rId148"/>
    <p:sldId id="775" r:id="rId149"/>
    <p:sldId id="776" r:id="rId150"/>
    <p:sldId id="777" r:id="rId151"/>
    <p:sldId id="778" r:id="rId152"/>
    <p:sldId id="779" r:id="rId153"/>
    <p:sldId id="780" r:id="rId154"/>
    <p:sldId id="781" r:id="rId155"/>
    <p:sldId id="782" r:id="rId156"/>
    <p:sldId id="783" r:id="rId157"/>
    <p:sldId id="784" r:id="rId158"/>
    <p:sldId id="785" r:id="rId159"/>
    <p:sldId id="786" r:id="rId160"/>
    <p:sldId id="787" r:id="rId161"/>
    <p:sldId id="788" r:id="rId162"/>
    <p:sldId id="789" r:id="rId163"/>
    <p:sldId id="790" r:id="rId164"/>
    <p:sldId id="791" r:id="rId165"/>
    <p:sldId id="792" r:id="rId166"/>
    <p:sldId id="793" r:id="rId167"/>
    <p:sldId id="794" r:id="rId168"/>
    <p:sldId id="795" r:id="rId169"/>
    <p:sldId id="796" r:id="rId170"/>
    <p:sldId id="797" r:id="rId171"/>
    <p:sldId id="798" r:id="rId172"/>
    <p:sldId id="799" r:id="rId173"/>
    <p:sldId id="800" r:id="rId174"/>
    <p:sldId id="801" r:id="rId175"/>
    <p:sldId id="802" r:id="rId176"/>
    <p:sldId id="803" r:id="rId177"/>
    <p:sldId id="804" r:id="rId178"/>
    <p:sldId id="805" r:id="rId179"/>
    <p:sldId id="806" r:id="rId180"/>
    <p:sldId id="807" r:id="rId181"/>
    <p:sldId id="808" r:id="rId182"/>
    <p:sldId id="809" r:id="rId183"/>
    <p:sldId id="810" r:id="rId184"/>
    <p:sldId id="811" r:id="rId185"/>
    <p:sldId id="812" r:id="rId186"/>
    <p:sldId id="813" r:id="rId187"/>
    <p:sldId id="814" r:id="rId188"/>
    <p:sldId id="815" r:id="rId189"/>
    <p:sldId id="816" r:id="rId190"/>
    <p:sldId id="673" r:id="rId191"/>
    <p:sldId id="874" r:id="rId192"/>
    <p:sldId id="875" r:id="rId193"/>
    <p:sldId id="876" r:id="rId194"/>
    <p:sldId id="877" r:id="rId195"/>
    <p:sldId id="878" r:id="rId196"/>
    <p:sldId id="879" r:id="rId197"/>
    <p:sldId id="880" r:id="rId198"/>
    <p:sldId id="881" r:id="rId199"/>
    <p:sldId id="882" r:id="rId200"/>
    <p:sldId id="883" r:id="rId201"/>
    <p:sldId id="884" r:id="rId202"/>
    <p:sldId id="885" r:id="rId203"/>
    <p:sldId id="886" r:id="rId204"/>
    <p:sldId id="887" r:id="rId205"/>
    <p:sldId id="888" r:id="rId206"/>
    <p:sldId id="889" r:id="rId207"/>
    <p:sldId id="890" r:id="rId208"/>
    <p:sldId id="891" r:id="rId209"/>
    <p:sldId id="892" r:id="rId210"/>
    <p:sldId id="893" r:id="rId211"/>
    <p:sldId id="894" r:id="rId21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-372" y="-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theme" Target="theme/theme1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tableStyles" Target="tableStyles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presProps" Target="presProps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viewProps" Target="viewProps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C49EE5-EAA5-40FE-BFC0-54C456BB245B}" type="datetimeFigureOut">
              <a:rPr lang="ko-KR" altLang="en-US" smtClean="0"/>
              <a:t>2020-04-14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87FC26-A880-4A31-B402-7EFF83C123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52306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65976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659760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659760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72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659760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76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659760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659760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659760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659760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0116678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0116678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0116678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01166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2020-04-14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44371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2020-04-14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200467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477718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2020-04-14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96516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2020-04-14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제목 1"/>
          <p:cNvSpPr>
            <a:spLocks noGrp="1"/>
          </p:cNvSpPr>
          <p:nvPr>
            <p:ph type="ctrTitle" hasCustomPrompt="1"/>
          </p:nvPr>
        </p:nvSpPr>
        <p:spPr>
          <a:xfrm>
            <a:off x="1679511" y="429938"/>
            <a:ext cx="7335172" cy="2639022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70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제목을 입력하십시오</a:t>
            </a:r>
          </a:p>
        </p:txBody>
      </p:sp>
      <p:grpSp>
        <p:nvGrpSpPr>
          <p:cNvPr id="7" name="그룹 6"/>
          <p:cNvGrpSpPr/>
          <p:nvPr userDrawn="1"/>
        </p:nvGrpSpPr>
        <p:grpSpPr>
          <a:xfrm>
            <a:off x="1871532" y="2918016"/>
            <a:ext cx="192021" cy="432049"/>
            <a:chOff x="4815008" y="1484784"/>
            <a:chExt cx="216024" cy="648072"/>
          </a:xfrm>
        </p:grpSpPr>
        <p:sp>
          <p:nvSpPr>
            <p:cNvPr id="8" name="직사각형 7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baseline="0">
                <a:latin typeface="+mj-lt"/>
                <a:ea typeface="맑은 고딕" pitchFamily="50" charset="-127"/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baseline="0">
                <a:latin typeface="+mj-lt"/>
                <a:ea typeface="맑은 고딕" pitchFamily="50" charset="-127"/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baseline="0">
                <a:solidFill>
                  <a:srgbClr val="6521AF"/>
                </a:solidFill>
                <a:latin typeface="+mj-lt"/>
                <a:ea typeface="맑은 고딕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08526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2020-04-14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9" name="제목 1"/>
          <p:cNvSpPr>
            <a:spLocks noGrp="1"/>
          </p:cNvSpPr>
          <p:nvPr>
            <p:ph type="ctrTitle" hasCustomPrompt="1"/>
          </p:nvPr>
        </p:nvSpPr>
        <p:spPr>
          <a:xfrm>
            <a:off x="6192012" y="2780928"/>
            <a:ext cx="5856651" cy="2145310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제목을</a:t>
            </a:r>
            <a:r>
              <a:rPr lang="en-US" altLang="ko-KR" dirty="0"/>
              <a:t> </a:t>
            </a:r>
            <a:br>
              <a:rPr lang="en-US" altLang="ko-KR" dirty="0"/>
            </a:br>
            <a:r>
              <a:rPr lang="ko-KR" altLang="en-US" dirty="0"/>
              <a:t>입력하시오</a:t>
            </a:r>
          </a:p>
        </p:txBody>
      </p:sp>
      <p:grpSp>
        <p:nvGrpSpPr>
          <p:cNvPr id="8" name="그룹 7"/>
          <p:cNvGrpSpPr/>
          <p:nvPr userDrawn="1"/>
        </p:nvGrpSpPr>
        <p:grpSpPr>
          <a:xfrm>
            <a:off x="6420011" y="1739868"/>
            <a:ext cx="238668" cy="537004"/>
            <a:chOff x="4815008" y="1484784"/>
            <a:chExt cx="216024" cy="648072"/>
          </a:xfrm>
        </p:grpSpPr>
        <p:sp>
          <p:nvSpPr>
            <p:cNvPr id="10" name="직사각형 9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rgbClr val="6521A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975847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962423" y="116632"/>
            <a:ext cx="9646078" cy="796908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제목 스타일 편집마스터 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2020-04-14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431371" y="1176869"/>
            <a:ext cx="11346142" cy="4861277"/>
          </a:xfrm>
        </p:spPr>
        <p:txBody>
          <a:bodyPr>
            <a:normAutofit/>
          </a:bodyPr>
          <a:lstStyle>
            <a:lvl1pPr algn="l">
              <a:buNone/>
              <a:defRPr sz="1600" i="1" baseline="0">
                <a:solidFill>
                  <a:srgbClr val="3191A7"/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1600" i="1" baseline="0">
                <a:solidFill>
                  <a:srgbClr val="3191A7"/>
                </a:solidFill>
                <a:latin typeface="+mj-lt"/>
                <a:ea typeface="맑은 고딕" pitchFamily="50" charset="-127"/>
              </a:defRPr>
            </a:lvl2pPr>
            <a:lvl3pPr algn="l">
              <a:buNone/>
              <a:defRPr sz="1600" i="1" baseline="0">
                <a:solidFill>
                  <a:srgbClr val="3191A7"/>
                </a:solidFill>
                <a:latin typeface="+mj-lt"/>
                <a:ea typeface="맑은 고딕" pitchFamily="50" charset="-127"/>
              </a:defRPr>
            </a:lvl3pPr>
            <a:lvl4pPr algn="l">
              <a:buNone/>
              <a:defRPr sz="1600" i="1" baseline="0">
                <a:solidFill>
                  <a:srgbClr val="3191A7"/>
                </a:solidFill>
                <a:latin typeface="+mj-lt"/>
                <a:ea typeface="맑은 고딕" pitchFamily="50" charset="-127"/>
              </a:defRPr>
            </a:lvl4pPr>
            <a:lvl5pPr algn="l">
              <a:buNone/>
              <a:defRPr sz="1600" i="1" baseline="0">
                <a:solidFill>
                  <a:srgbClr val="3191A7"/>
                </a:solidFill>
                <a:latin typeface="+mj-lt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15142418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2020-04-14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47431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2020-04-14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45927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2020-04-14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90825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2020-04-14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33861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2020-04-14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62916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2020-04-14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94386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2020-04-14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55013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2020-04-14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96321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673827-DB60-4C67-8934-FAAD3AF6B10E}" type="datetimeFigureOut">
              <a:rPr lang="ko-KR" altLang="en-US" smtClean="0"/>
              <a:t>2020-04-14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200466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243749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4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4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4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4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4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tomntoms/" TargetMode="External"/><Relationship Id="rId1" Type="http://schemas.openxmlformats.org/officeDocument/2006/relationships/slideLayout" Target="../slideLayouts/slideLayout14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4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4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4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10" Type="http://schemas.openxmlformats.org/officeDocument/2006/relationships/image" Target="../media/image56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6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46.png"/><Relationship Id="rId7" Type="http://schemas.openxmlformats.org/officeDocument/2006/relationships/image" Target="../media/image6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Relationship Id="rId9" Type="http://schemas.openxmlformats.org/officeDocument/2006/relationships/image" Target="../media/image96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3" Type="http://schemas.openxmlformats.org/officeDocument/2006/relationships/image" Target="../media/image104.png"/><Relationship Id="rId7" Type="http://schemas.openxmlformats.org/officeDocument/2006/relationships/image" Target="../media/image108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1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3" Type="http://schemas.openxmlformats.org/officeDocument/2006/relationships/image" Target="../media/image105.png"/><Relationship Id="rId7" Type="http://schemas.openxmlformats.org/officeDocument/2006/relationships/image" Target="../media/image11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0.png"/><Relationship Id="rId5" Type="http://schemas.openxmlformats.org/officeDocument/2006/relationships/image" Target="../media/image105.png"/><Relationship Id="rId4" Type="http://schemas.openxmlformats.org/officeDocument/2006/relationships/image" Target="../media/image116.png"/></Relationships>
</file>

<file path=ppt/slides/_rels/slide1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image" Target="../media/image117.png"/><Relationship Id="rId7" Type="http://schemas.openxmlformats.org/officeDocument/2006/relationships/image" Target="../media/image119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0.png"/><Relationship Id="rId5" Type="http://schemas.openxmlformats.org/officeDocument/2006/relationships/image" Target="../media/image105.png"/><Relationship Id="rId4" Type="http://schemas.openxmlformats.org/officeDocument/2006/relationships/image" Target="../media/image11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1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1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1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hyperlink" Target="mailto:abcd@abcd.abc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hyperlink" Target="mailto:abcd@abcd.abc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1.png"/><Relationship Id="rId4" Type="http://schemas.openxmlformats.org/officeDocument/2006/relationships/image" Target="../media/image129.png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14.xml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35.png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14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14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14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14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14.xml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43.png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14.xml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4.xml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4.xml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45.png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46.png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4.xml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4.xml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45.png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46.png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4.xml"/></Relationships>
</file>

<file path=ppt/slides/_rels/slide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4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10" Type="http://schemas.openxmlformats.org/officeDocument/2006/relationships/image" Target="../media/image56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6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mailto:abcd@abcd.abc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mailto:abcd@abcd.abc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4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hyperlink" Target="http://192.168.4.14:6080/e_Zones/main.do" TargetMode="External"/><Relationship Id="rId1" Type="http://schemas.openxmlformats.org/officeDocument/2006/relationships/slideLayout" Target="../slideLayouts/slideLayout1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4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4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3.pn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4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4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2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4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4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4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4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4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4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4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4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5393923" y="2852936"/>
            <a:ext cx="5033717" cy="2145310"/>
          </a:xfrm>
        </p:spPr>
        <p:txBody>
          <a:bodyPr/>
          <a:lstStyle/>
          <a:p>
            <a:r>
              <a:rPr lang="en-US" altLang="ko-KR" b="1" dirty="0" smtClean="0"/>
              <a:t>e – Zone</a:t>
            </a:r>
            <a:br>
              <a:rPr lang="en-US" altLang="ko-KR" b="1" dirty="0" smtClean="0"/>
            </a:br>
            <a:endParaRPr lang="ko-KR" altLang="en-US" b="1" dirty="0"/>
          </a:p>
        </p:txBody>
      </p:sp>
      <p:sp>
        <p:nvSpPr>
          <p:cNvPr id="31" name="제목 1"/>
          <p:cNvSpPr txBox="1">
            <a:spLocks/>
          </p:cNvSpPr>
          <p:nvPr/>
        </p:nvSpPr>
        <p:spPr>
          <a:xfrm>
            <a:off x="7110113" y="4201323"/>
            <a:ext cx="4056452" cy="79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sz="2500" dirty="0"/>
              <a:t>지식공유 플랫폼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3666912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요구사항 정의서 </a:t>
            </a:r>
            <a:r>
              <a:rPr lang="en-US" altLang="ko-KR" dirty="0" smtClean="0"/>
              <a:t>(</a:t>
            </a:r>
            <a:r>
              <a:rPr lang="ko-KR" altLang="en-US" dirty="0"/>
              <a:t>상세 </a:t>
            </a:r>
            <a:r>
              <a:rPr lang="en-US" altLang="ko-KR" dirty="0"/>
              <a:t>- </a:t>
            </a:r>
            <a:r>
              <a:rPr lang="ko-KR" altLang="en-US" dirty="0" smtClean="0"/>
              <a:t>서희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661" y="1969290"/>
            <a:ext cx="11576649" cy="29533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54219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500"/>
              <a:defRPr/>
            </a:pPr>
            <a:r>
              <a:rPr lang="en-US" altLang="ko-KR" sz="3600" b="0" smtClean="0"/>
              <a:t>[</a:t>
            </a:r>
            <a:r>
              <a:rPr lang="ko-KR" altLang="en-US" sz="3600" b="0" smtClean="0"/>
              <a:t>화면설계</a:t>
            </a:r>
            <a:r>
              <a:rPr lang="en-US" altLang="ko-KR" sz="3600" b="0" smtClean="0"/>
              <a:t>]</a:t>
            </a:r>
            <a:r>
              <a:rPr lang="ko-KR" altLang="en-US" sz="3600" b="0" smtClean="0"/>
              <a:t>사용자 </a:t>
            </a:r>
            <a:r>
              <a:rPr lang="en-US" altLang="ko-KR" sz="3600" b="0" smtClean="0"/>
              <a:t>– </a:t>
            </a:r>
            <a:r>
              <a:rPr lang="ko-KR" altLang="en-US" sz="3600" b="0" smtClean="0"/>
              <a:t>모바일 </a:t>
            </a:r>
            <a:r>
              <a:rPr lang="en-US" altLang="ko-KR" sz="3600" b="0" smtClean="0"/>
              <a:t>- </a:t>
            </a:r>
            <a:r>
              <a:rPr lang="ko-KR" altLang="en-US" sz="3600" b="0" smtClean="0"/>
              <a:t>세미나존 정보</a:t>
            </a:r>
            <a:endParaRPr lang="ko-KR" altLang="en-US" sz="3600" b="0" dirty="0"/>
          </a:p>
        </p:txBody>
      </p:sp>
      <p:sp>
        <p:nvSpPr>
          <p:cNvPr id="14" name="Google Shape;168;g7c553259d1_0_81"/>
          <p:cNvSpPr/>
          <p:nvPr/>
        </p:nvSpPr>
        <p:spPr>
          <a:xfrm>
            <a:off x="1337677" y="1289960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5" name="Google Shape;169;g7c553259d1_0_81"/>
          <p:cNvGraphicFramePr/>
          <p:nvPr>
            <p:extLst/>
          </p:nvPr>
        </p:nvGraphicFramePr>
        <p:xfrm>
          <a:off x="8099052" y="4239106"/>
          <a:ext cx="2869750" cy="222072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smtClean="0">
                          <a:solidFill>
                            <a:schemeClr val="dk1"/>
                          </a:solidFill>
                        </a:rPr>
                        <a:t>해당 세미나존의 정보를 보이게 함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16" name="Google Shape;173;g7c553259d1_0_81"/>
          <p:cNvSpPr/>
          <p:nvPr/>
        </p:nvSpPr>
        <p:spPr>
          <a:xfrm>
            <a:off x="2150544" y="2121202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7702" y="1678910"/>
            <a:ext cx="3041452" cy="4572000"/>
          </a:xfrm>
          <a:prstGeom prst="rect">
            <a:avLst/>
          </a:prstGeom>
        </p:spPr>
      </p:pic>
      <p:graphicFrame>
        <p:nvGraphicFramePr>
          <p:cNvPr id="18" name="표 17"/>
          <p:cNvGraphicFramePr>
            <a:graphicFrameLocks noGrp="1"/>
          </p:cNvGraphicFramePr>
          <p:nvPr>
            <p:extLst/>
          </p:nvPr>
        </p:nvGraphicFramePr>
        <p:xfrm>
          <a:off x="8099052" y="3324810"/>
          <a:ext cx="2640677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640677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kb_user_m_semiZoneIntro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15581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ko-KR" sz="3600" b="0" smtClean="0"/>
              <a:t>[</a:t>
            </a:r>
            <a:r>
              <a:rPr lang="ko-KR" altLang="en-US" sz="3600" b="0" smtClean="0"/>
              <a:t>화면설계</a:t>
            </a:r>
            <a:r>
              <a:rPr lang="en-US" altLang="ko-KR" sz="3600" b="0" smtClean="0"/>
              <a:t>]</a:t>
            </a:r>
            <a:r>
              <a:rPr lang="ko-KR" altLang="en-US" sz="3600" b="0" smtClean="0"/>
              <a:t>사용자 </a:t>
            </a:r>
            <a:r>
              <a:rPr lang="en-US" altLang="ko-KR" sz="3600" b="0" smtClean="0"/>
              <a:t>– </a:t>
            </a:r>
            <a:r>
              <a:rPr lang="ko-KR" altLang="en-US" sz="3600" b="0" smtClean="0"/>
              <a:t>웹 </a:t>
            </a:r>
            <a:r>
              <a:rPr lang="en-US" altLang="ko-KR" sz="3600" b="0" smtClean="0"/>
              <a:t>- </a:t>
            </a:r>
            <a:r>
              <a:rPr lang="ko-KR" altLang="en-US" sz="3600" b="0" smtClean="0"/>
              <a:t>세미나존 </a:t>
            </a:r>
            <a:r>
              <a:rPr lang="ko-KR" altLang="en-US" sz="3600" b="0"/>
              <a:t>후기 목록</a:t>
            </a:r>
          </a:p>
        </p:txBody>
      </p:sp>
      <p:sp>
        <p:nvSpPr>
          <p:cNvPr id="8" name="Google Shape;168;g7c553259d1_0_81"/>
          <p:cNvSpPr/>
          <p:nvPr/>
        </p:nvSpPr>
        <p:spPr>
          <a:xfrm>
            <a:off x="1337677" y="1289960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9" name="Google Shape;169;g7c553259d1_0_81"/>
          <p:cNvGraphicFramePr/>
          <p:nvPr>
            <p:extLst/>
          </p:nvPr>
        </p:nvGraphicFramePr>
        <p:xfrm>
          <a:off x="8065185" y="3382374"/>
          <a:ext cx="2869750" cy="271137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smtClean="0">
                          <a:solidFill>
                            <a:schemeClr val="dk1"/>
                          </a:solidFill>
                        </a:rPr>
                        <a:t>후기 화면 목록을 보여지게 함</a:t>
                      </a:r>
                      <a:endParaRPr lang="en-US" altLang="ko-KR" sz="1500" b="0" u="none" strike="noStrike" cap="none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smtClean="0">
                          <a:solidFill>
                            <a:schemeClr val="dk1"/>
                          </a:solidFill>
                        </a:rPr>
                        <a:t>Select</a:t>
                      </a: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박스에는 해당 세미나존 이름들이 있고 그걸 선택하게 되면 그 해당 세미나존 이름 후기 글만 보이게 함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kb_user_w_semiZoneComm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0109" y="2155160"/>
            <a:ext cx="5595342" cy="3619500"/>
          </a:xfrm>
          <a:prstGeom prst="rect">
            <a:avLst/>
          </a:prstGeom>
        </p:spPr>
      </p:pic>
      <p:graphicFrame>
        <p:nvGraphicFramePr>
          <p:cNvPr id="11" name="표 10"/>
          <p:cNvGraphicFramePr>
            <a:graphicFrameLocks noGrp="1"/>
          </p:cNvGraphicFramePr>
          <p:nvPr>
            <p:extLst/>
          </p:nvPr>
        </p:nvGraphicFramePr>
        <p:xfrm>
          <a:off x="8065185" y="2221470"/>
          <a:ext cx="2572943" cy="6248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72943"/>
              </a:tblGrid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u="none" strike="noStrike" cap="none" dirty="0" err="1" smtClean="0">
                          <a:solidFill>
                            <a:schemeClr val="dk1"/>
                          </a:solidFill>
                        </a:rPr>
                        <a:t>kb_user_w_semiZoneComm</a:t>
                      </a:r>
                      <a:endParaRPr lang="en-US" altLang="ko-KR" sz="14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53615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ko-KR" sz="2800" b="0" smtClean="0"/>
              <a:t>[</a:t>
            </a:r>
            <a:r>
              <a:rPr lang="ko-KR" altLang="en-US" sz="2800" b="0" smtClean="0"/>
              <a:t>화면설계</a:t>
            </a:r>
            <a:r>
              <a:rPr lang="en-US" altLang="ko-KR" sz="2800" b="0" smtClean="0"/>
              <a:t>] </a:t>
            </a:r>
            <a:r>
              <a:rPr lang="ko-KR" altLang="en-US" sz="2800" b="0" smtClean="0"/>
              <a:t>사용자 </a:t>
            </a:r>
            <a:r>
              <a:rPr lang="en-US" altLang="ko-KR" sz="2800" b="0" smtClean="0"/>
              <a:t>– </a:t>
            </a:r>
            <a:r>
              <a:rPr lang="ko-KR" altLang="en-US" sz="2800" b="0" smtClean="0"/>
              <a:t>웹 </a:t>
            </a:r>
            <a:r>
              <a:rPr lang="en-US" altLang="ko-KR" sz="2800" b="0" smtClean="0"/>
              <a:t>- </a:t>
            </a:r>
            <a:r>
              <a:rPr lang="ko-KR" altLang="en-US" sz="2800" b="0" smtClean="0"/>
              <a:t>세미나존 </a:t>
            </a:r>
            <a:r>
              <a:rPr lang="ko-KR" altLang="en-US" sz="2800" b="0"/>
              <a:t>후기 </a:t>
            </a:r>
            <a:r>
              <a:rPr lang="ko-KR" altLang="en-US" sz="2800" b="0" smtClean="0"/>
              <a:t>목록 </a:t>
            </a:r>
            <a:r>
              <a:rPr lang="en-US" altLang="ko-KR" sz="2800" b="0" smtClean="0"/>
              <a:t>-</a:t>
            </a:r>
            <a:r>
              <a:rPr lang="ko-KR" altLang="en-US" sz="2800" b="0" smtClean="0"/>
              <a:t>상세내용</a:t>
            </a:r>
            <a:endParaRPr lang="ko-KR" altLang="en-US" sz="2800" b="0"/>
          </a:p>
        </p:txBody>
      </p:sp>
      <p:sp>
        <p:nvSpPr>
          <p:cNvPr id="7" name="Google Shape;168;g7c553259d1_0_81"/>
          <p:cNvSpPr/>
          <p:nvPr/>
        </p:nvSpPr>
        <p:spPr>
          <a:xfrm>
            <a:off x="1337677" y="1289960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2" name="Google Shape;169;g7c553259d1_0_81"/>
          <p:cNvGraphicFramePr/>
          <p:nvPr>
            <p:extLst/>
          </p:nvPr>
        </p:nvGraphicFramePr>
        <p:xfrm>
          <a:off x="8214412" y="3728360"/>
          <a:ext cx="2869750" cy="132854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smtClean="0">
                          <a:solidFill>
                            <a:schemeClr val="dk1"/>
                          </a:solidFill>
                        </a:rPr>
                        <a:t>해당 타이틀 내용을 보임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4277" y="2034748"/>
            <a:ext cx="6090853" cy="3708829"/>
          </a:xfrm>
          <a:prstGeom prst="rect">
            <a:avLst/>
          </a:prstGeom>
        </p:spPr>
      </p:pic>
      <p:graphicFrame>
        <p:nvGraphicFramePr>
          <p:cNvPr id="14" name="표 13"/>
          <p:cNvGraphicFramePr>
            <a:graphicFrameLocks noGrp="1"/>
          </p:cNvGraphicFramePr>
          <p:nvPr>
            <p:extLst/>
          </p:nvPr>
        </p:nvGraphicFramePr>
        <p:xfrm>
          <a:off x="8214412" y="2682817"/>
          <a:ext cx="2545426" cy="59438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4542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u="none" strike="noStrike" cap="none" dirty="0" err="1" smtClean="0">
                          <a:solidFill>
                            <a:schemeClr val="dk1"/>
                          </a:solidFill>
                        </a:rPr>
                        <a:t>kb_user_w_semiZoneCommReg</a:t>
                      </a:r>
                      <a:endParaRPr lang="en-US" altLang="ko-KR" sz="12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92852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ko-KR" sz="3200" b="0" smtClean="0"/>
              <a:t>[</a:t>
            </a:r>
            <a:r>
              <a:rPr lang="ko-KR" altLang="en-US" sz="3200" b="0" smtClean="0"/>
              <a:t>화면설계</a:t>
            </a:r>
            <a:r>
              <a:rPr lang="en-US" altLang="ko-KR" sz="3200" b="0" smtClean="0"/>
              <a:t>] </a:t>
            </a:r>
            <a:r>
              <a:rPr lang="ko-KR" altLang="en-US" sz="3200" b="0" smtClean="0"/>
              <a:t>사용자 </a:t>
            </a:r>
            <a:r>
              <a:rPr lang="en-US" altLang="ko-KR" sz="3200" b="0" smtClean="0"/>
              <a:t>– </a:t>
            </a:r>
            <a:r>
              <a:rPr lang="ko-KR" altLang="en-US" sz="3200" b="0" smtClean="0"/>
              <a:t>모바일</a:t>
            </a:r>
            <a:r>
              <a:rPr lang="en-US" altLang="ko-KR" sz="3200" b="0"/>
              <a:t> </a:t>
            </a:r>
            <a:r>
              <a:rPr lang="en-US" altLang="ko-KR" sz="3200" b="0" smtClean="0"/>
              <a:t>- </a:t>
            </a:r>
            <a:r>
              <a:rPr lang="ko-KR" altLang="en-US" sz="3200" b="0" smtClean="0"/>
              <a:t>세미나존 </a:t>
            </a:r>
            <a:r>
              <a:rPr lang="ko-KR" altLang="en-US" sz="3200" b="0"/>
              <a:t>후기 </a:t>
            </a:r>
            <a:r>
              <a:rPr lang="ko-KR" altLang="en-US" sz="3200" b="0" smtClean="0"/>
              <a:t>목록</a:t>
            </a:r>
            <a:endParaRPr lang="ko-KR" altLang="en-US" sz="3200" b="0"/>
          </a:p>
        </p:txBody>
      </p:sp>
      <p:sp>
        <p:nvSpPr>
          <p:cNvPr id="8" name="Google Shape;168;g7c553259d1_0_81"/>
          <p:cNvSpPr/>
          <p:nvPr/>
        </p:nvSpPr>
        <p:spPr>
          <a:xfrm>
            <a:off x="1337677" y="1289960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9" name="Google Shape;169;g7c553259d1_0_81"/>
          <p:cNvGraphicFramePr/>
          <p:nvPr>
            <p:extLst/>
          </p:nvPr>
        </p:nvGraphicFramePr>
        <p:xfrm>
          <a:off x="8213590" y="4214392"/>
          <a:ext cx="2869750" cy="132854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후기 목록들을 보여지게 함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9331" y="1617000"/>
            <a:ext cx="3304579" cy="4695825"/>
          </a:xfrm>
          <a:prstGeom prst="rect">
            <a:avLst/>
          </a:prstGeom>
        </p:spPr>
      </p:pic>
      <p:sp>
        <p:nvSpPr>
          <p:cNvPr id="11" name="Google Shape;173;g7c553259d1_0_81"/>
          <p:cNvSpPr/>
          <p:nvPr/>
        </p:nvSpPr>
        <p:spPr>
          <a:xfrm>
            <a:off x="3532671" y="1881020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/>
          </p:nvPr>
        </p:nvGraphicFramePr>
        <p:xfrm>
          <a:off x="8213590" y="3126690"/>
          <a:ext cx="2230842" cy="83822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30842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u="none" strike="noStrike" cap="none" smtClean="0">
                          <a:solidFill>
                            <a:schemeClr val="dk1"/>
                          </a:solidFill>
                        </a:rPr>
                        <a:t>kb_user_m_semiZoneComm</a:t>
                      </a: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49389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ko-KR" sz="2800" b="0"/>
              <a:t>[</a:t>
            </a:r>
            <a:r>
              <a:rPr lang="ko-KR" altLang="en-US" sz="2800" b="0"/>
              <a:t>화면설계</a:t>
            </a:r>
            <a:r>
              <a:rPr lang="en-US" altLang="ko-KR" sz="2800" b="0" smtClean="0"/>
              <a:t>]</a:t>
            </a:r>
            <a:r>
              <a:rPr lang="ko-KR" altLang="en-US" sz="2800" b="0" smtClean="0"/>
              <a:t>사용자</a:t>
            </a:r>
            <a:r>
              <a:rPr lang="en-US" altLang="ko-KR" sz="2800" b="0" smtClean="0"/>
              <a:t>- </a:t>
            </a:r>
            <a:r>
              <a:rPr lang="ko-KR" altLang="en-US" sz="2800" b="0" smtClean="0"/>
              <a:t>모바일 </a:t>
            </a:r>
            <a:r>
              <a:rPr lang="en-US" altLang="ko-KR" sz="2800" b="0" smtClean="0"/>
              <a:t>– </a:t>
            </a:r>
            <a:r>
              <a:rPr lang="ko-KR" altLang="en-US" sz="2800" b="0" smtClean="0"/>
              <a:t>세미나존 </a:t>
            </a:r>
            <a:r>
              <a:rPr lang="ko-KR" altLang="en-US" sz="2800" b="0"/>
              <a:t>후기 </a:t>
            </a:r>
            <a:r>
              <a:rPr lang="ko-KR" altLang="en-US" sz="2800" b="0" smtClean="0"/>
              <a:t>목록 </a:t>
            </a:r>
            <a:r>
              <a:rPr lang="en-US" altLang="ko-KR" sz="2800" b="0" smtClean="0"/>
              <a:t>- </a:t>
            </a:r>
            <a:r>
              <a:rPr lang="ko-KR" altLang="en-US" sz="2800" b="0" smtClean="0"/>
              <a:t>상세내용 </a:t>
            </a:r>
            <a:endParaRPr lang="ko-KR" altLang="en-US" sz="2800" b="0"/>
          </a:p>
        </p:txBody>
      </p:sp>
      <p:sp>
        <p:nvSpPr>
          <p:cNvPr id="12" name="Google Shape;168;g7c553259d1_0_81"/>
          <p:cNvSpPr/>
          <p:nvPr/>
        </p:nvSpPr>
        <p:spPr>
          <a:xfrm>
            <a:off x="1337677" y="1289960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3" name="Google Shape;169;g7c553259d1_0_81"/>
          <p:cNvGraphicFramePr/>
          <p:nvPr>
            <p:extLst/>
          </p:nvPr>
        </p:nvGraphicFramePr>
        <p:xfrm>
          <a:off x="8193244" y="4230868"/>
          <a:ext cx="2869750" cy="222072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해당 후기의 내용을 보임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8016" y="1747840"/>
            <a:ext cx="2708672" cy="4581525"/>
          </a:xfrm>
          <a:prstGeom prst="rect">
            <a:avLst/>
          </a:prstGeom>
        </p:spPr>
      </p:pic>
      <p:graphicFrame>
        <p:nvGraphicFramePr>
          <p:cNvPr id="16" name="표 15"/>
          <p:cNvGraphicFramePr>
            <a:graphicFrameLocks noGrp="1"/>
          </p:cNvGraphicFramePr>
          <p:nvPr>
            <p:extLst/>
          </p:nvPr>
        </p:nvGraphicFramePr>
        <p:xfrm>
          <a:off x="8193244" y="3326593"/>
          <a:ext cx="2503093" cy="59438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03093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u="none" strike="noStrike" cap="none" dirty="0" err="1" smtClean="0">
                          <a:solidFill>
                            <a:schemeClr val="dk1"/>
                          </a:solidFill>
                        </a:rPr>
                        <a:t>kb_user_m_semiZoneCommReg</a:t>
                      </a:r>
                      <a:endParaRPr lang="en-US" altLang="ko-KR" sz="12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30697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ko-KR" sz="3600" b="0"/>
              <a:t>[</a:t>
            </a:r>
            <a:r>
              <a:rPr lang="ko-KR" altLang="en-US" sz="3600" b="0"/>
              <a:t>화면설계</a:t>
            </a:r>
            <a:r>
              <a:rPr lang="en-US" altLang="ko-KR" sz="3600" b="0" smtClean="0"/>
              <a:t>] </a:t>
            </a:r>
            <a:r>
              <a:rPr lang="ko-KR" altLang="en-US" sz="3600" b="0" smtClean="0"/>
              <a:t>관리자 </a:t>
            </a:r>
            <a:r>
              <a:rPr lang="en-US" altLang="ko-KR" sz="3600" b="0" smtClean="0"/>
              <a:t>– </a:t>
            </a:r>
            <a:r>
              <a:rPr lang="ko-KR" altLang="en-US" sz="3600" b="0" smtClean="0"/>
              <a:t>웹 </a:t>
            </a:r>
            <a:r>
              <a:rPr lang="en-US" altLang="ko-KR" sz="3600" b="0" smtClean="0"/>
              <a:t>- </a:t>
            </a:r>
            <a:r>
              <a:rPr lang="ko-KR" altLang="en-US" sz="3600" b="0" smtClean="0"/>
              <a:t>캐러셀 </a:t>
            </a:r>
            <a:r>
              <a:rPr lang="ko-KR" altLang="en-US" sz="3600" b="0"/>
              <a:t>배너 관리</a:t>
            </a:r>
          </a:p>
        </p:txBody>
      </p:sp>
      <p:graphicFrame>
        <p:nvGraphicFramePr>
          <p:cNvPr id="7" name="Google Shape;169;g7c553259d1_0_81"/>
          <p:cNvGraphicFramePr/>
          <p:nvPr>
            <p:extLst/>
          </p:nvPr>
        </p:nvGraphicFramePr>
        <p:xfrm>
          <a:off x="8164212" y="3896124"/>
          <a:ext cx="2869750" cy="659111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4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2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37152" marB="37152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2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37152" marB="37152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9406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200" dirty="0"/>
                        <a:t>1</a:t>
                      </a:r>
                      <a:endParaRPr sz="1200" dirty="0"/>
                    </a:p>
                  </a:txBody>
                  <a:tcPr marL="74303" marR="74303" marT="37152" marB="37152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b="0" i="0" u="none" strike="noStrike" cap="none" noProof="0" dirty="0" smtClean="0">
                          <a:latin typeface="맑은 고딕"/>
                        </a:rPr>
                        <a:t>클릭하여 위아래로 순서 변경 가능</a:t>
                      </a:r>
                      <a:endParaRPr altLang="en-US" sz="1200" b="0" i="0" u="none" strike="noStrike" cap="none" noProof="0" dirty="0">
                        <a:latin typeface="맑은 고딕"/>
                      </a:endParaRPr>
                    </a:p>
                  </a:txBody>
                  <a:tcPr marL="74303" marR="74303" marT="37152" marB="37152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Google Shape;168;g7c553259d1_0_81"/>
          <p:cNvSpPr/>
          <p:nvPr/>
        </p:nvSpPr>
        <p:spPr>
          <a:xfrm>
            <a:off x="1271338" y="1676409"/>
            <a:ext cx="6526163" cy="4346794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74283" tIns="37131" rIns="74283" bIns="37131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219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266514" y="1819503"/>
            <a:ext cx="6528045" cy="3174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63" dirty="0" err="1">
                <a:solidFill>
                  <a:schemeClr val="tx1"/>
                </a:solidFill>
              </a:rPr>
              <a:t>캐러셀</a:t>
            </a:r>
            <a:r>
              <a:rPr lang="ko-KR" altLang="en-US" sz="1463" dirty="0">
                <a:solidFill>
                  <a:schemeClr val="tx1"/>
                </a:solidFill>
              </a:rPr>
              <a:t> 배너 관리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1258004" y="2162656"/>
            <a:ext cx="6528045" cy="24980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63" b="1" dirty="0" err="1">
                <a:solidFill>
                  <a:schemeClr val="tx1"/>
                </a:solidFill>
              </a:rPr>
              <a:t>등록날짜</a:t>
            </a:r>
            <a:r>
              <a:rPr lang="en-US" altLang="ko-KR" sz="1463" b="1" dirty="0">
                <a:solidFill>
                  <a:schemeClr val="tx1"/>
                </a:solidFill>
              </a:rPr>
              <a:t>	</a:t>
            </a:r>
            <a:r>
              <a:rPr lang="ko-KR" altLang="en-US" sz="1463" b="1" dirty="0">
                <a:solidFill>
                  <a:schemeClr val="tx1"/>
                </a:solidFill>
              </a:rPr>
              <a:t>순서</a:t>
            </a:r>
            <a:r>
              <a:rPr lang="en-US" altLang="ko-KR" sz="1463" b="1" dirty="0">
                <a:solidFill>
                  <a:schemeClr val="tx1"/>
                </a:solidFill>
              </a:rPr>
              <a:t>	</a:t>
            </a:r>
            <a:r>
              <a:rPr lang="ko-KR" altLang="en-US" sz="1463" b="1" dirty="0">
                <a:solidFill>
                  <a:schemeClr val="tx1"/>
                </a:solidFill>
              </a:rPr>
              <a:t>이미지</a:t>
            </a:r>
            <a:r>
              <a:rPr lang="en-US" altLang="ko-KR" sz="1463" b="1" dirty="0">
                <a:solidFill>
                  <a:schemeClr val="tx1"/>
                </a:solidFill>
              </a:rPr>
              <a:t>		</a:t>
            </a:r>
            <a:r>
              <a:rPr lang="ko-KR" altLang="en-US" sz="1463" b="1" dirty="0">
                <a:solidFill>
                  <a:schemeClr val="tx1"/>
                </a:solidFill>
              </a:rPr>
              <a:t>링크 주소</a:t>
            </a:r>
            <a:r>
              <a:rPr lang="en-US" altLang="ko-KR" sz="1463" b="1" dirty="0">
                <a:solidFill>
                  <a:schemeClr val="tx1"/>
                </a:solidFill>
              </a:rPr>
              <a:t>	    </a:t>
            </a:r>
            <a:r>
              <a:rPr lang="ko-KR" altLang="en-US" sz="1463" b="1" dirty="0">
                <a:solidFill>
                  <a:schemeClr val="tx1"/>
                </a:solidFill>
              </a:rPr>
              <a:t>삭제  이동</a:t>
            </a:r>
          </a:p>
        </p:txBody>
      </p:sp>
      <p:cxnSp>
        <p:nvCxnSpPr>
          <p:cNvPr id="11" name="직선 연결선 10"/>
          <p:cNvCxnSpPr/>
          <p:nvPr/>
        </p:nvCxnSpPr>
        <p:spPr>
          <a:xfrm>
            <a:off x="1263632" y="2436017"/>
            <a:ext cx="652616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267571" y="4792894"/>
            <a:ext cx="652616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264195" y="2714623"/>
            <a:ext cx="6526163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270386" y="2993229"/>
            <a:ext cx="6526163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1270386" y="3284218"/>
            <a:ext cx="6526163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/>
          <p:cNvSpPr/>
          <p:nvPr/>
        </p:nvSpPr>
        <p:spPr>
          <a:xfrm>
            <a:off x="1264196" y="2459836"/>
            <a:ext cx="6528045" cy="24980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00" dirty="0">
                <a:solidFill>
                  <a:schemeClr val="tx1"/>
                </a:solidFill>
              </a:rPr>
              <a:t>2020-02-01	1	banner1.jpg	www.naver.com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258004" y="2732251"/>
            <a:ext cx="6528045" cy="24980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00" dirty="0">
                <a:solidFill>
                  <a:schemeClr val="tx1"/>
                </a:solidFill>
              </a:rPr>
              <a:t>2020-02-03	2	banner2.jpg	www.yahoo.co.kr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264196" y="3010857"/>
            <a:ext cx="6528045" cy="24980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00" dirty="0">
                <a:solidFill>
                  <a:schemeClr val="tx1"/>
                </a:solidFill>
              </a:rPr>
              <a:t>2020-02-03	3	banner3.jpg	www.google.com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275239" y="3886291"/>
            <a:ext cx="6528045" cy="24980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00" dirty="0">
                <a:solidFill>
                  <a:schemeClr val="tx1"/>
                </a:solidFill>
              </a:rPr>
              <a:t>2020-02-17	6	banner7.jpg	www.coffebean.co.kr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1264758" y="4152510"/>
            <a:ext cx="6526163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1261817" y="3301370"/>
            <a:ext cx="6528045" cy="24980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00" dirty="0">
                <a:solidFill>
                  <a:schemeClr val="tx1"/>
                </a:solidFill>
              </a:rPr>
              <a:t>2020-02-15	4	banner5.jpg	www.starbucks.co.kr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cxnSp>
        <p:nvCxnSpPr>
          <p:cNvPr id="26" name="직선 연결선 25"/>
          <p:cNvCxnSpPr/>
          <p:nvPr/>
        </p:nvCxnSpPr>
        <p:spPr>
          <a:xfrm>
            <a:off x="1251336" y="3567589"/>
            <a:ext cx="6526163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/>
          <p:cNvSpPr/>
          <p:nvPr/>
        </p:nvSpPr>
        <p:spPr>
          <a:xfrm>
            <a:off x="1276104" y="3594263"/>
            <a:ext cx="6528045" cy="24980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00" dirty="0">
                <a:solidFill>
                  <a:schemeClr val="tx1"/>
                </a:solidFill>
              </a:rPr>
              <a:t>2020-02-17	5	banner6.jpg	</a:t>
            </a:r>
            <a:r>
              <a:rPr lang="en-US" altLang="ko-KR" sz="1300" dirty="0">
                <a:solidFill>
                  <a:schemeClr val="tx1"/>
                </a:solidFill>
                <a:hlinkClick r:id="rId2"/>
              </a:rPr>
              <a:t>www.tomntoms</a:t>
            </a:r>
            <a:r>
              <a:rPr lang="en-US" altLang="ko-KR" sz="1300" dirty="0">
                <a:solidFill>
                  <a:schemeClr val="tx1"/>
                </a:solidFill>
              </a:rPr>
              <a:t>.co.kr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1265623" y="3860481"/>
            <a:ext cx="6526163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1280870" y="4178969"/>
            <a:ext cx="6528045" cy="24980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00" dirty="0">
                <a:solidFill>
                  <a:schemeClr val="tx1"/>
                </a:solidFill>
              </a:rPr>
              <a:t>2020-02-18	7	banner8.jpg	www.davinci.co.kr	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cxnSp>
        <p:nvCxnSpPr>
          <p:cNvPr id="30" name="직선 연결선 29"/>
          <p:cNvCxnSpPr/>
          <p:nvPr/>
        </p:nvCxnSpPr>
        <p:spPr>
          <a:xfrm>
            <a:off x="1270389" y="4445188"/>
            <a:ext cx="6526163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/>
          <p:cNvSpPr/>
          <p:nvPr/>
        </p:nvSpPr>
        <p:spPr>
          <a:xfrm>
            <a:off x="1275243" y="4471646"/>
            <a:ext cx="6528045" cy="24980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00" dirty="0">
                <a:solidFill>
                  <a:schemeClr val="tx1"/>
                </a:solidFill>
              </a:rPr>
              <a:t>2020-02-13	8	banner4.jpg	www.hollys.com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cxnSp>
        <p:nvCxnSpPr>
          <p:cNvPr id="32" name="직선 연결선 31"/>
          <p:cNvCxnSpPr/>
          <p:nvPr/>
        </p:nvCxnSpPr>
        <p:spPr>
          <a:xfrm>
            <a:off x="7384017" y="2517641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>
            <a:off x="7382112" y="2587346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7385836" y="2650558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7384018" y="2793433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>
            <a:off x="7382114" y="2863138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7385837" y="2926350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7378388" y="3080483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>
            <a:off x="7376484" y="3150188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>
            <a:off x="7380208" y="3213400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/>
          <p:nvPr/>
        </p:nvCxnSpPr>
        <p:spPr>
          <a:xfrm>
            <a:off x="7382112" y="3367530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>
            <a:off x="7380208" y="3437236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/>
          <p:cNvCxnSpPr/>
          <p:nvPr/>
        </p:nvCxnSpPr>
        <p:spPr>
          <a:xfrm>
            <a:off x="7383931" y="3500447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/>
          <p:cNvCxnSpPr/>
          <p:nvPr/>
        </p:nvCxnSpPr>
        <p:spPr>
          <a:xfrm>
            <a:off x="7380293" y="3665836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/>
          <p:cNvCxnSpPr/>
          <p:nvPr/>
        </p:nvCxnSpPr>
        <p:spPr>
          <a:xfrm>
            <a:off x="7378388" y="3735541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/>
          <p:cNvCxnSpPr/>
          <p:nvPr/>
        </p:nvCxnSpPr>
        <p:spPr>
          <a:xfrm>
            <a:off x="7382112" y="3798753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/>
          <p:cNvCxnSpPr/>
          <p:nvPr/>
        </p:nvCxnSpPr>
        <p:spPr>
          <a:xfrm>
            <a:off x="7397180" y="3947256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/>
          <p:cNvCxnSpPr/>
          <p:nvPr/>
        </p:nvCxnSpPr>
        <p:spPr>
          <a:xfrm>
            <a:off x="7395275" y="4016962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/>
          <p:cNvCxnSpPr/>
          <p:nvPr/>
        </p:nvCxnSpPr>
        <p:spPr>
          <a:xfrm>
            <a:off x="7398999" y="4080173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/>
          <p:cNvCxnSpPr/>
          <p:nvPr/>
        </p:nvCxnSpPr>
        <p:spPr>
          <a:xfrm>
            <a:off x="7408438" y="4234305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/>
          <p:cNvCxnSpPr/>
          <p:nvPr/>
        </p:nvCxnSpPr>
        <p:spPr>
          <a:xfrm>
            <a:off x="7406533" y="4304011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/>
          <p:cNvCxnSpPr/>
          <p:nvPr/>
        </p:nvCxnSpPr>
        <p:spPr>
          <a:xfrm>
            <a:off x="7410257" y="4367222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/>
          <p:cNvCxnSpPr/>
          <p:nvPr/>
        </p:nvCxnSpPr>
        <p:spPr>
          <a:xfrm>
            <a:off x="7408438" y="4549496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/>
          <p:cNvCxnSpPr/>
          <p:nvPr/>
        </p:nvCxnSpPr>
        <p:spPr>
          <a:xfrm>
            <a:off x="7406533" y="4619201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/>
          <p:cNvCxnSpPr/>
          <p:nvPr/>
        </p:nvCxnSpPr>
        <p:spPr>
          <a:xfrm>
            <a:off x="7410257" y="4682413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직사각형 55"/>
          <p:cNvSpPr/>
          <p:nvPr/>
        </p:nvSpPr>
        <p:spPr>
          <a:xfrm>
            <a:off x="6698240" y="2472136"/>
            <a:ext cx="545956" cy="226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57" name="직사각형 56"/>
          <p:cNvSpPr/>
          <p:nvPr/>
        </p:nvSpPr>
        <p:spPr>
          <a:xfrm>
            <a:off x="6709496" y="2747929"/>
            <a:ext cx="545956" cy="226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58" name="직사각형 57"/>
          <p:cNvSpPr/>
          <p:nvPr/>
        </p:nvSpPr>
        <p:spPr>
          <a:xfrm>
            <a:off x="6703870" y="3029352"/>
            <a:ext cx="545956" cy="226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59" name="직사각형 58"/>
          <p:cNvSpPr/>
          <p:nvPr/>
        </p:nvSpPr>
        <p:spPr>
          <a:xfrm>
            <a:off x="6703870" y="3316400"/>
            <a:ext cx="545956" cy="226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60" name="직사각형 59"/>
          <p:cNvSpPr/>
          <p:nvPr/>
        </p:nvSpPr>
        <p:spPr>
          <a:xfrm>
            <a:off x="6720757" y="3603449"/>
            <a:ext cx="545956" cy="226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61" name="직사각형 60"/>
          <p:cNvSpPr/>
          <p:nvPr/>
        </p:nvSpPr>
        <p:spPr>
          <a:xfrm>
            <a:off x="6726385" y="3896124"/>
            <a:ext cx="545956" cy="226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62" name="직사각형 61"/>
          <p:cNvSpPr/>
          <p:nvPr/>
        </p:nvSpPr>
        <p:spPr>
          <a:xfrm>
            <a:off x="6732014" y="4183174"/>
            <a:ext cx="545956" cy="226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63" name="직사각형 62"/>
          <p:cNvSpPr/>
          <p:nvPr/>
        </p:nvSpPr>
        <p:spPr>
          <a:xfrm>
            <a:off x="6737643" y="4492737"/>
            <a:ext cx="545956" cy="226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64" name="직사각형 63"/>
          <p:cNvSpPr/>
          <p:nvPr/>
        </p:nvSpPr>
        <p:spPr>
          <a:xfrm>
            <a:off x="2412947" y="4988069"/>
            <a:ext cx="908244" cy="7738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63" dirty="0">
                <a:solidFill>
                  <a:schemeClr val="tx1"/>
                </a:solidFill>
              </a:rPr>
              <a:t>등록하기</a:t>
            </a:r>
          </a:p>
        </p:txBody>
      </p:sp>
      <p:sp>
        <p:nvSpPr>
          <p:cNvPr id="65" name="직사각형 64"/>
          <p:cNvSpPr/>
          <p:nvPr/>
        </p:nvSpPr>
        <p:spPr>
          <a:xfrm>
            <a:off x="3399287" y="4982090"/>
            <a:ext cx="1126388" cy="7798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63" dirty="0">
                <a:solidFill>
                  <a:schemeClr val="tx1"/>
                </a:solidFill>
              </a:rPr>
              <a:t>이미지를 등록하세요</a:t>
            </a:r>
          </a:p>
        </p:txBody>
      </p:sp>
      <p:sp>
        <p:nvSpPr>
          <p:cNvPr id="66" name="직사각형 65"/>
          <p:cNvSpPr/>
          <p:nvPr/>
        </p:nvSpPr>
        <p:spPr>
          <a:xfrm>
            <a:off x="4600758" y="4982440"/>
            <a:ext cx="2108739" cy="7798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63" dirty="0">
                <a:solidFill>
                  <a:schemeClr val="tx1"/>
                </a:solidFill>
              </a:rPr>
              <a:t>링크 주소 입력</a:t>
            </a:r>
          </a:p>
        </p:txBody>
      </p:sp>
      <p:sp>
        <p:nvSpPr>
          <p:cNvPr id="67" name="직사각형 66"/>
          <p:cNvSpPr/>
          <p:nvPr/>
        </p:nvSpPr>
        <p:spPr>
          <a:xfrm>
            <a:off x="6800725" y="5207593"/>
            <a:ext cx="927895" cy="3552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63" dirty="0" err="1">
                <a:solidFill>
                  <a:schemeClr val="tx1"/>
                </a:solidFill>
              </a:rPr>
              <a:t>등록버튼</a:t>
            </a:r>
            <a:endParaRPr lang="ko-KR" altLang="en-US" sz="1463" dirty="0">
              <a:solidFill>
                <a:schemeClr val="tx1"/>
              </a:solidFill>
            </a:endParaRPr>
          </a:p>
        </p:txBody>
      </p:sp>
      <p:sp>
        <p:nvSpPr>
          <p:cNvPr id="68" name="Google Shape;173;g7c553259d1_0_81"/>
          <p:cNvSpPr/>
          <p:nvPr/>
        </p:nvSpPr>
        <p:spPr>
          <a:xfrm>
            <a:off x="7164313" y="2321001"/>
            <a:ext cx="245944" cy="26373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74283" tIns="37131" rIns="74283" bIns="37131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sz="1463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463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69" name="표 68"/>
          <p:cNvGraphicFramePr>
            <a:graphicFrameLocks noGrp="1"/>
          </p:cNvGraphicFramePr>
          <p:nvPr>
            <p:extLst/>
          </p:nvPr>
        </p:nvGraphicFramePr>
        <p:xfrm>
          <a:off x="8164212" y="3019210"/>
          <a:ext cx="2230842" cy="59438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30842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u="none" strike="noStrike" cap="none" smtClean="0">
                          <a:solidFill>
                            <a:schemeClr val="dk1"/>
                          </a:solidFill>
                        </a:rPr>
                        <a:t>kb_admin_carousel</a:t>
                      </a: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39905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ko-KR" sz="4000" b="0"/>
              <a:t>[</a:t>
            </a:r>
            <a:r>
              <a:rPr lang="ko-KR" altLang="en-US" sz="4000" b="0"/>
              <a:t>화면설계</a:t>
            </a:r>
            <a:r>
              <a:rPr lang="en-US" altLang="ko-KR" sz="4000" b="0" smtClean="0"/>
              <a:t>] </a:t>
            </a:r>
            <a:r>
              <a:rPr lang="ko-KR" altLang="en-US" sz="4000" b="0" smtClean="0"/>
              <a:t>관리자</a:t>
            </a:r>
            <a:r>
              <a:rPr lang="en-US" altLang="ko-KR" sz="4000" b="0" smtClean="0"/>
              <a:t>- </a:t>
            </a:r>
            <a:r>
              <a:rPr lang="ko-KR" altLang="en-US" sz="4000" b="0" smtClean="0"/>
              <a:t>웹 </a:t>
            </a:r>
            <a:r>
              <a:rPr lang="en-US" altLang="ko-KR" sz="4000" b="0" smtClean="0"/>
              <a:t>- </a:t>
            </a:r>
            <a:r>
              <a:rPr lang="ko-KR" altLang="en-US" sz="4000" b="0" smtClean="0"/>
              <a:t>회원정보관리</a:t>
            </a:r>
            <a:endParaRPr lang="ko-KR" altLang="en-US" sz="4000" b="0"/>
          </a:p>
        </p:txBody>
      </p:sp>
      <p:sp>
        <p:nvSpPr>
          <p:cNvPr id="70" name="Google Shape;168;g7c553259d1_0_81"/>
          <p:cNvSpPr/>
          <p:nvPr/>
        </p:nvSpPr>
        <p:spPr>
          <a:xfrm>
            <a:off x="1337677" y="1289960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71" name="Google Shape;169;g7c553259d1_0_81"/>
          <p:cNvGraphicFramePr/>
          <p:nvPr>
            <p:extLst/>
          </p:nvPr>
        </p:nvGraphicFramePr>
        <p:xfrm>
          <a:off x="8213590" y="3497703"/>
          <a:ext cx="2869750" cy="248277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수정 버튼 누르면 임시 비밀번호를 등록할 수 있게 함</a:t>
                      </a:r>
                      <a:r>
                        <a:rPr lang="en-US" altLang="ko-KR" sz="1500" b="0" u="none" strike="noStrike" cap="none" baseline="0" smtClean="0">
                          <a:solidFill>
                            <a:schemeClr val="dk1"/>
                          </a:solidFill>
                        </a:rPr>
                        <a:t>.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상태 </a:t>
                      </a:r>
                      <a:r>
                        <a:rPr lang="en-US" altLang="ko-KR" sz="1500" b="0" u="none" strike="noStrike" cap="none" baseline="0" smtClean="0">
                          <a:solidFill>
                            <a:schemeClr val="dk1"/>
                          </a:solidFill>
                        </a:rPr>
                        <a:t>Select </a:t>
                      </a: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박스를 수정하게 되면 변경되는 즉시 적용이 됨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smtClean="0"/>
                        <a:t>2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72" name="그림 7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3940" y="2165584"/>
            <a:ext cx="5069086" cy="3105150"/>
          </a:xfrm>
          <a:prstGeom prst="rect">
            <a:avLst/>
          </a:prstGeom>
        </p:spPr>
      </p:pic>
      <p:sp>
        <p:nvSpPr>
          <p:cNvPr id="73" name="Google Shape;173;g7c553259d1_0_81"/>
          <p:cNvSpPr/>
          <p:nvPr/>
        </p:nvSpPr>
        <p:spPr>
          <a:xfrm>
            <a:off x="2890120" y="2254747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74" name="표 73"/>
          <p:cNvGraphicFramePr>
            <a:graphicFrameLocks noGrp="1"/>
          </p:cNvGraphicFramePr>
          <p:nvPr>
            <p:extLst/>
          </p:nvPr>
        </p:nvGraphicFramePr>
        <p:xfrm>
          <a:off x="8213590" y="2490015"/>
          <a:ext cx="2230842" cy="6248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30842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u="none" strike="noStrike" cap="none" smtClean="0">
                          <a:solidFill>
                            <a:schemeClr val="dk1"/>
                          </a:solidFill>
                        </a:rPr>
                        <a:t>kb_admin_member</a:t>
                      </a: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9379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ko-KR" sz="4000" b="0"/>
              <a:t>[</a:t>
            </a:r>
            <a:r>
              <a:rPr lang="ko-KR" altLang="en-US" sz="4000" b="0"/>
              <a:t>화면설계</a:t>
            </a:r>
            <a:r>
              <a:rPr lang="en-US" altLang="ko-KR" sz="4000" b="0"/>
              <a:t>] </a:t>
            </a:r>
            <a:r>
              <a:rPr lang="ko-KR" altLang="en-US" sz="4000" b="0" smtClean="0"/>
              <a:t>관리자 </a:t>
            </a:r>
            <a:r>
              <a:rPr lang="en-US" altLang="ko-KR" sz="4000" b="0" smtClean="0"/>
              <a:t>– </a:t>
            </a:r>
            <a:r>
              <a:rPr lang="ko-KR" altLang="en-US" sz="4000" b="0" smtClean="0"/>
              <a:t>웹 </a:t>
            </a:r>
            <a:r>
              <a:rPr lang="en-US" altLang="ko-KR" sz="4000" b="0" smtClean="0"/>
              <a:t>- </a:t>
            </a:r>
            <a:r>
              <a:rPr lang="ko-KR" altLang="en-US" sz="4000" b="0" smtClean="0"/>
              <a:t>세미나존 </a:t>
            </a:r>
            <a:r>
              <a:rPr lang="ko-KR" altLang="en-US" sz="4000" b="0"/>
              <a:t>관리</a:t>
            </a:r>
          </a:p>
        </p:txBody>
      </p:sp>
      <p:sp>
        <p:nvSpPr>
          <p:cNvPr id="8" name="Google Shape;168;g7c553259d1_0_81"/>
          <p:cNvSpPr/>
          <p:nvPr/>
        </p:nvSpPr>
        <p:spPr>
          <a:xfrm>
            <a:off x="1337677" y="1289960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9" name="Google Shape;169;g7c553259d1_0_81"/>
          <p:cNvGraphicFramePr/>
          <p:nvPr>
            <p:extLst/>
          </p:nvPr>
        </p:nvGraphicFramePr>
        <p:xfrm>
          <a:off x="8073596" y="4110060"/>
          <a:ext cx="2869750" cy="222072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해당 세미나존 목록을 보임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1997" y="2400323"/>
            <a:ext cx="5076825" cy="3419475"/>
          </a:xfrm>
          <a:prstGeom prst="rect">
            <a:avLst/>
          </a:prstGeom>
        </p:spPr>
      </p:pic>
      <p:graphicFrame>
        <p:nvGraphicFramePr>
          <p:cNvPr id="11" name="표 10"/>
          <p:cNvGraphicFramePr>
            <a:graphicFrameLocks noGrp="1"/>
          </p:cNvGraphicFramePr>
          <p:nvPr>
            <p:extLst/>
          </p:nvPr>
        </p:nvGraphicFramePr>
        <p:xfrm>
          <a:off x="8073596" y="3140805"/>
          <a:ext cx="2230842" cy="6248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30842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u="none" strike="noStrike" cap="none" smtClean="0">
                          <a:solidFill>
                            <a:schemeClr val="dk1"/>
                          </a:solidFill>
                        </a:rPr>
                        <a:t>kb_admin_semiZone</a:t>
                      </a: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34361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ko-KR" sz="3200" b="0"/>
              <a:t>[</a:t>
            </a:r>
            <a:r>
              <a:rPr lang="ko-KR" altLang="en-US" sz="3200" b="0"/>
              <a:t>화면설계</a:t>
            </a:r>
            <a:r>
              <a:rPr lang="en-US" altLang="ko-KR" sz="3200" b="0"/>
              <a:t>] </a:t>
            </a:r>
            <a:r>
              <a:rPr lang="ko-KR" altLang="en-US" sz="3200" b="0" smtClean="0"/>
              <a:t>관리자 </a:t>
            </a:r>
            <a:r>
              <a:rPr lang="en-US" altLang="ko-KR" sz="3200" b="0" smtClean="0"/>
              <a:t>–</a:t>
            </a:r>
            <a:r>
              <a:rPr lang="ko-KR" altLang="en-US" sz="3200" b="0" smtClean="0"/>
              <a:t>웹 </a:t>
            </a:r>
            <a:r>
              <a:rPr lang="en-US" altLang="ko-KR" sz="3200" b="0" smtClean="0"/>
              <a:t>- </a:t>
            </a:r>
            <a:r>
              <a:rPr lang="ko-KR" altLang="en-US" sz="3200" b="0" smtClean="0"/>
              <a:t>세미나존 </a:t>
            </a:r>
            <a:r>
              <a:rPr lang="ko-KR" altLang="en-US" sz="3200" b="0"/>
              <a:t>등록 및 수정</a:t>
            </a:r>
          </a:p>
        </p:txBody>
      </p:sp>
      <p:sp>
        <p:nvSpPr>
          <p:cNvPr id="7" name="Google Shape;168;g7c553259d1_0_81"/>
          <p:cNvSpPr/>
          <p:nvPr/>
        </p:nvSpPr>
        <p:spPr>
          <a:xfrm>
            <a:off x="1337677" y="1289960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2" name="Google Shape;169;g7c553259d1_0_81"/>
          <p:cNvGraphicFramePr/>
          <p:nvPr>
            <p:extLst/>
          </p:nvPr>
        </p:nvGraphicFramePr>
        <p:xfrm>
          <a:off x="8271304" y="2723522"/>
          <a:ext cx="2869750" cy="248277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이미지 등록을 하게 되면 해당 이미지가 미리보기가 가능함</a:t>
                      </a:r>
                      <a:r>
                        <a:rPr lang="en-US" altLang="ko-KR" sz="1500" b="0" u="none" strike="noStrike" cap="none" baseline="0" smtClean="0">
                          <a:solidFill>
                            <a:schemeClr val="dk1"/>
                          </a:solidFill>
                        </a:rPr>
                        <a:t>. </a:t>
                      </a: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그리고 업데이트 하게 되면 등록날짜는 최근 등록날짜로 변경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1522" y="1386306"/>
            <a:ext cx="5503100" cy="4887837"/>
          </a:xfrm>
          <a:prstGeom prst="rect">
            <a:avLst/>
          </a:prstGeom>
        </p:spPr>
      </p:pic>
      <p:sp>
        <p:nvSpPr>
          <p:cNvPr id="14" name="Google Shape;173;g7c553259d1_0_81"/>
          <p:cNvSpPr/>
          <p:nvPr/>
        </p:nvSpPr>
        <p:spPr>
          <a:xfrm>
            <a:off x="2451740" y="164212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/>
          </p:nvPr>
        </p:nvGraphicFramePr>
        <p:xfrm>
          <a:off x="8271304" y="1654293"/>
          <a:ext cx="2230842" cy="6248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30842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u="none" strike="noStrike" cap="none" smtClean="0">
                          <a:solidFill>
                            <a:schemeClr val="dk1"/>
                          </a:solidFill>
                        </a:rPr>
                        <a:t>kb_admin_semiZoneUpt</a:t>
                      </a: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98341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"/>
            <a:ext cx="12192000" cy="68579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85610" y="2492896"/>
            <a:ext cx="7020780" cy="523220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2800" b="1" spc="300" dirty="0">
                <a:solidFill>
                  <a:schemeClr val="bg1"/>
                </a:solidFill>
                <a:latin typeface="Microsoft Yi Baiti" pitchFamily="66" charset="0"/>
                <a:ea typeface="KoPub돋움체 Medium" pitchFamily="18" charset="-127"/>
              </a:rPr>
              <a:t>유서희</a:t>
            </a:r>
            <a:endParaRPr lang="en-US" altLang="ko-KR" sz="2800" b="1" spc="300" dirty="0">
              <a:solidFill>
                <a:schemeClr val="bg1"/>
              </a:solidFill>
              <a:latin typeface="Microsoft Yi Baiti" pitchFamily="66" charset="0"/>
              <a:ea typeface="KoPub돋움체 Medium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68597" y="4149080"/>
            <a:ext cx="7254806" cy="261610"/>
          </a:xfrm>
          <a:prstGeom prst="rect">
            <a:avLst/>
          </a:prstGeom>
          <a:noFill/>
          <a:scene3d>
            <a:camera prst="orthographic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alpha val="77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화면 설계서</a:t>
            </a:r>
          </a:p>
        </p:txBody>
      </p:sp>
    </p:spTree>
    <p:extLst>
      <p:ext uri="{BB962C8B-B14F-4D97-AF65-F5344CB8AC3E}">
        <p14:creationId xmlns:p14="http://schemas.microsoft.com/office/powerpoint/2010/main" val="3908147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요구사항 정의서 </a:t>
            </a:r>
            <a:r>
              <a:rPr lang="en-US" altLang="ko-KR" dirty="0" smtClean="0"/>
              <a:t>(</a:t>
            </a:r>
            <a:r>
              <a:rPr lang="ko-KR" altLang="en-US" dirty="0"/>
              <a:t>상세 </a:t>
            </a:r>
            <a:r>
              <a:rPr lang="en-US" altLang="ko-KR" dirty="0"/>
              <a:t>- </a:t>
            </a:r>
            <a:r>
              <a:rPr lang="ko-KR" altLang="en-US" dirty="0" smtClean="0"/>
              <a:t>형준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3692" y="1028173"/>
            <a:ext cx="9943042" cy="56805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04439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0358993"/>
              </p:ext>
            </p:extLst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sp>
        <p:nvSpPr>
          <p:cNvPr id="36" name="직사각형 39"/>
          <p:cNvSpPr/>
          <p:nvPr/>
        </p:nvSpPr>
        <p:spPr>
          <a:xfrm>
            <a:off x="470751" y="2073818"/>
            <a:ext cx="3681119" cy="328776"/>
          </a:xfrm>
          <a:prstGeom prst="rect">
            <a:avLst/>
          </a:prstGeom>
          <a:noFill/>
          <a:ln w="12700">
            <a:noFill/>
            <a:miter/>
          </a:ln>
        </p:spPr>
        <p:txBody>
          <a:bodyPr lIns="45719" rIns="45719" anchor="ctr"/>
          <a:lstStyle/>
          <a:p>
            <a:pPr fontAlgn="t"/>
            <a:r>
              <a:rPr lang="ko-KR" altLang="en-US" b="1" dirty="0"/>
              <a:t>양천</a:t>
            </a:r>
            <a:r>
              <a:rPr lang="en-US" altLang="ko-KR" b="1" dirty="0"/>
              <a:t>.</a:t>
            </a:r>
            <a:r>
              <a:rPr lang="ko-KR" altLang="en-US" b="1" dirty="0"/>
              <a:t>강서 모임공간 그림민화랑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417201" y="2425531"/>
            <a:ext cx="378821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>
                <a:solidFill>
                  <a:schemeClr val="dk1"/>
                </a:solidFill>
              </a:rPr>
              <a:t>우리끼리만의 고즈넉한 공간을 찾는다면 이곳입니다</a:t>
            </a:r>
            <a:endParaRPr lang="ko-KR" altLang="en-US" sz="1200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410" y="3027776"/>
            <a:ext cx="4618508" cy="2416087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410" y="5649051"/>
            <a:ext cx="718504" cy="438666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410" y="6130741"/>
            <a:ext cx="3305028" cy="418948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30134" y="2826630"/>
            <a:ext cx="2422974" cy="2573937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5463086" y="5567198"/>
            <a:ext cx="2280652" cy="356333"/>
          </a:xfrm>
          <a:prstGeom prst="rect">
            <a:avLst/>
          </a:prstGeom>
          <a:solidFill>
            <a:srgbClr val="704D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ln>
                  <a:solidFill>
                    <a:schemeClr val="bg1"/>
                  </a:solidFill>
                </a:ln>
                <a:solidFill>
                  <a:srgbClr val="FFC000"/>
                </a:solidFill>
              </a:rPr>
              <a:t>바로 예약하기</a:t>
            </a:r>
            <a:endParaRPr lang="ko-KR" altLang="en-US" sz="1100" dirty="0">
              <a:ln>
                <a:solidFill>
                  <a:schemeClr val="bg1"/>
                </a:solidFill>
              </a:ln>
              <a:solidFill>
                <a:srgbClr val="FFC000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57214" y="1953186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5415137" y="2435346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3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23" name="표 13"/>
          <p:cNvGraphicFramePr/>
          <p:nvPr>
            <p:extLst>
              <p:ext uri="{D42A27DB-BD31-4B8C-83A1-F6EECF244321}">
                <p14:modId xmlns:p14="http://schemas.microsoft.com/office/powerpoint/2010/main" val="1951572296"/>
              </p:ext>
            </p:extLst>
          </p:nvPr>
        </p:nvGraphicFramePr>
        <p:xfrm>
          <a:off x="8557506" y="2536380"/>
          <a:ext cx="3491813" cy="2212116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83316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 err="1"/>
                        <a:t>기능명</a:t>
                      </a:r>
                      <a:endParaRPr sz="1500" b="1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 dirty="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err="1" smtClean="0"/>
                        <a:t>컨텐츠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endParaRPr lang="en-US" altLang="ko-KR" sz="1000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b="0" dirty="0" smtClean="0"/>
                        <a:t>-</a:t>
                      </a:r>
                      <a:r>
                        <a:rPr lang="ko-KR" altLang="en-US" sz="1200" b="0" baseline="0" dirty="0" smtClean="0"/>
                        <a:t> 세미나를 소개하는 페이지</a:t>
                      </a:r>
                      <a:endParaRPr lang="en-US" altLang="ko-KR" sz="1200" b="0" dirty="0" smtClean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3</a:t>
                      </a:r>
                      <a:endParaRPr sz="1500" dirty="0"/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sz="1500" dirty="0" smtClean="0"/>
                        <a:t>세미나 정보</a:t>
                      </a:r>
                      <a:endParaRPr lang="en-US" altLang="ko-KR" sz="1500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 </a:t>
                      </a:r>
                      <a:r>
                        <a:rPr lang="ko-KR" altLang="en-US" sz="1200" dirty="0" smtClean="0"/>
                        <a:t>주최자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시간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카테고리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최대인원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장소 표시</a:t>
                      </a:r>
                      <a:endParaRPr lang="en-US" altLang="ko-KR" sz="1200" dirty="0" smtClean="0"/>
                    </a:p>
                    <a:p>
                      <a:pPr algn="l">
                        <a:defRPr sz="1500"/>
                      </a:pPr>
                      <a:endParaRPr sz="1200" dirty="0"/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5410" y="2675182"/>
            <a:ext cx="718504" cy="259884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650789" y="2762031"/>
            <a:ext cx="486032" cy="680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 smtClean="0">
                <a:solidFill>
                  <a:schemeClr val="tx1"/>
                </a:solidFill>
              </a:rPr>
              <a:t>블루문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84249" y="5651421"/>
            <a:ext cx="904968" cy="2744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900" b="1" smtClean="0">
                <a:solidFill>
                  <a:schemeClr val="tx1"/>
                </a:solidFill>
              </a:rPr>
              <a:t>세미나 소개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43914" y="2677198"/>
            <a:ext cx="718504" cy="259884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1377531" y="2765140"/>
            <a:ext cx="486032" cy="823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smtClean="0">
                <a:solidFill>
                  <a:schemeClr val="tx1"/>
                </a:solidFill>
              </a:rPr>
              <a:t>친목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5292201" y="2821102"/>
            <a:ext cx="904968" cy="2744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900" b="1" dirty="0" smtClean="0">
                <a:solidFill>
                  <a:schemeClr val="tx1"/>
                </a:solidFill>
              </a:rPr>
              <a:t>세미나 정보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3985899"/>
              </p:ext>
            </p:extLst>
          </p:nvPr>
        </p:nvGraphicFramePr>
        <p:xfrm>
          <a:off x="5582691" y="3258843"/>
          <a:ext cx="2111450" cy="20792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187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9957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415855">
                <a:tc>
                  <a:txBody>
                    <a:bodyPr/>
                    <a:lstStyle/>
                    <a:p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주최자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김길동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1585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시간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2020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년 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월 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20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일 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13:00:00(2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시간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1585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카테고리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예술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41585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최대인원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명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1585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장소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e</a:t>
                      </a: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</a:rPr>
                        <a:t>-Zone &lt;</a:t>
                      </a:r>
                      <a:r>
                        <a:rPr lang="ko-KR" altLang="en-US" sz="800" b="0" baseline="0" dirty="0" err="1" smtClean="0">
                          <a:solidFill>
                            <a:schemeClr val="tx1"/>
                          </a:solidFill>
                        </a:rPr>
                        <a:t>블루문</a:t>
                      </a: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</a:rPr>
                        <a:t>&gt;</a:t>
                      </a:r>
                      <a:r>
                        <a:rPr lang="ko-KR" altLang="en-US" sz="800" b="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baseline="0" dirty="0" err="1" smtClean="0">
                          <a:solidFill>
                            <a:schemeClr val="tx1"/>
                          </a:solidFill>
                        </a:rPr>
                        <a:t>세미나존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6" name="그림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57510" y="2753794"/>
            <a:ext cx="666843" cy="304843"/>
          </a:xfrm>
          <a:prstGeom prst="rect">
            <a:avLst/>
          </a:prstGeom>
        </p:spPr>
      </p:pic>
      <p:graphicFrame>
        <p:nvGraphicFramePr>
          <p:cNvPr id="32" name="표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0624522"/>
              </p:ext>
            </p:extLst>
          </p:nvPr>
        </p:nvGraphicFramePr>
        <p:xfrm>
          <a:off x="8557506" y="1283516"/>
          <a:ext cx="3491813" cy="1036323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50512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5312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4" name="직사각형 13"/>
          <p:cNvSpPr/>
          <p:nvPr/>
        </p:nvSpPr>
        <p:spPr>
          <a:xfrm>
            <a:off x="217770" y="245240"/>
            <a:ext cx="686598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웹 </a:t>
            </a: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-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-1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19655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3123609092"/>
              </p:ext>
            </p:extLst>
          </p:nvPr>
        </p:nvGraphicFramePr>
        <p:xfrm>
          <a:off x="8517924" y="2379658"/>
          <a:ext cx="3491813" cy="1297716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83316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 err="1"/>
                        <a:t>기능명</a:t>
                      </a:r>
                      <a:endParaRPr sz="1500" b="1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3</a:t>
                      </a:r>
                      <a:endParaRPr sz="15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인원 선택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sz="1200" dirty="0" smtClean="0"/>
                        <a:t>+,</a:t>
                      </a:r>
                      <a:r>
                        <a:rPr lang="en-US" sz="1200" baseline="0" dirty="0" smtClean="0"/>
                        <a:t> - </a:t>
                      </a:r>
                      <a:r>
                        <a:rPr lang="ko-KR" altLang="en-US" sz="1200" baseline="0" dirty="0" smtClean="0"/>
                        <a:t>버튼을 눌러 인원을 선택하면 결제 금액 자동 조절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9729965"/>
              </p:ext>
            </p:extLst>
          </p:nvPr>
        </p:nvGraphicFramePr>
        <p:xfrm>
          <a:off x="131601" y="1283516"/>
          <a:ext cx="8040334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4033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410" y="2096949"/>
            <a:ext cx="4676940" cy="174716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410" y="4236273"/>
            <a:ext cx="4799594" cy="1753468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05067" y="1953186"/>
            <a:ext cx="2278567" cy="4566645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5218980" y="1913110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4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0041605"/>
              </p:ext>
            </p:extLst>
          </p:nvPr>
        </p:nvGraphicFramePr>
        <p:xfrm>
          <a:off x="5621566" y="2372498"/>
          <a:ext cx="2204380" cy="22159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438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221597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5630524" y="1985738"/>
            <a:ext cx="754520" cy="2553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b="1" dirty="0" smtClean="0">
                <a:solidFill>
                  <a:schemeClr val="tx1"/>
                </a:solidFill>
              </a:rPr>
              <a:t>인원선택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30524" y="5315995"/>
            <a:ext cx="2195422" cy="476316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54191" y="2561968"/>
            <a:ext cx="2171755" cy="468259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82296" y="3105883"/>
            <a:ext cx="2082920" cy="538283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53653" y="3946163"/>
            <a:ext cx="2111563" cy="160575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21671" y="4664132"/>
            <a:ext cx="2404169" cy="1882713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5679383" y="4146538"/>
            <a:ext cx="959746" cy="3542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b="1" dirty="0" smtClean="0">
                <a:solidFill>
                  <a:schemeClr val="tx1"/>
                </a:solidFill>
              </a:rPr>
              <a:t>결제 금액 </a:t>
            </a:r>
            <a:r>
              <a:rPr lang="en-US" altLang="ko-KR" sz="1100" b="1" dirty="0" smtClean="0">
                <a:solidFill>
                  <a:schemeClr val="tx1"/>
                </a:solidFill>
              </a:rPr>
              <a:t>  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6805470" y="4152184"/>
            <a:ext cx="959746" cy="3542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000" b="1" dirty="0" smtClean="0">
                <a:solidFill>
                  <a:schemeClr val="tx1"/>
                </a:solidFill>
              </a:rPr>
              <a:t>50000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원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6639129" y="4745698"/>
            <a:ext cx="1458268" cy="1055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rgbClr val="FF0000"/>
                </a:solidFill>
              </a:rPr>
              <a:t>*1</a:t>
            </a:r>
            <a:r>
              <a:rPr lang="ko-KR" altLang="en-US" sz="800" dirty="0" smtClean="0">
                <a:solidFill>
                  <a:srgbClr val="FF0000"/>
                </a:solidFill>
              </a:rPr>
              <a:t>인 금액 </a:t>
            </a:r>
            <a:r>
              <a:rPr lang="en-US" altLang="ko-KR" sz="800" dirty="0" smtClean="0">
                <a:solidFill>
                  <a:srgbClr val="FF0000"/>
                </a:solidFill>
              </a:rPr>
              <a:t>: 50,000 </a:t>
            </a:r>
            <a:r>
              <a:rPr lang="ko-KR" altLang="en-US" sz="800" dirty="0">
                <a:solidFill>
                  <a:srgbClr val="FF0000"/>
                </a:solidFill>
              </a:rPr>
              <a:t>원</a:t>
            </a:r>
          </a:p>
        </p:txBody>
      </p:sp>
      <p:graphicFrame>
        <p:nvGraphicFramePr>
          <p:cNvPr id="27" name="표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6595112"/>
              </p:ext>
            </p:extLst>
          </p:nvPr>
        </p:nvGraphicFramePr>
        <p:xfrm>
          <a:off x="8517924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6" name="직사각형 25"/>
          <p:cNvSpPr/>
          <p:nvPr/>
        </p:nvSpPr>
        <p:spPr>
          <a:xfrm>
            <a:off x="200938" y="245240"/>
            <a:ext cx="6899646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>
                <a:solidFill>
                  <a:schemeClr val="bg1"/>
                </a:solidFill>
              </a:rPr>
              <a:t>웹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-2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9328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0500106"/>
              </p:ext>
            </p:extLst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0134" y="2126413"/>
            <a:ext cx="2422974" cy="2573937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5463086" y="4866981"/>
            <a:ext cx="2280652" cy="356333"/>
          </a:xfrm>
          <a:prstGeom prst="rect">
            <a:avLst/>
          </a:prstGeom>
          <a:solidFill>
            <a:srgbClr val="704D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>
                <a:ln>
                  <a:solidFill>
                    <a:schemeClr val="bg1"/>
                  </a:solidFill>
                </a:ln>
                <a:solidFill>
                  <a:srgbClr val="FFC000"/>
                </a:solidFill>
              </a:rPr>
              <a:t>바로예약하기</a:t>
            </a:r>
            <a:endParaRPr lang="ko-KR" altLang="en-US" sz="1100" dirty="0">
              <a:ln>
                <a:solidFill>
                  <a:schemeClr val="bg1"/>
                </a:solidFill>
              </a:ln>
              <a:solidFill>
                <a:srgbClr val="FFC000"/>
              </a:solidFill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387176" y="2261141"/>
            <a:ext cx="4044781" cy="3764498"/>
            <a:chOff x="387176" y="2261141"/>
            <a:chExt cx="4044781" cy="3764498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6032" y="2949706"/>
              <a:ext cx="3945925" cy="3075933"/>
            </a:xfrm>
            <a:prstGeom prst="rect">
              <a:avLst/>
            </a:prstGeom>
          </p:spPr>
        </p:pic>
        <p:sp>
          <p:nvSpPr>
            <p:cNvPr id="3" name="직사각형 2"/>
            <p:cNvSpPr/>
            <p:nvPr/>
          </p:nvSpPr>
          <p:spPr>
            <a:xfrm>
              <a:off x="387176" y="2261141"/>
              <a:ext cx="1062683" cy="48603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smtClean="0">
                  <a:solidFill>
                    <a:schemeClr val="tx1"/>
                  </a:solidFill>
                </a:rPr>
                <a:t>세미나 문의</a:t>
              </a:r>
              <a:r>
                <a:rPr lang="en-US" altLang="ko-KR" sz="800" b="1" dirty="0" smtClean="0">
                  <a:solidFill>
                    <a:srgbClr val="704DE4"/>
                  </a:solidFill>
                </a:rPr>
                <a:t>5</a:t>
              </a:r>
              <a:r>
                <a:rPr lang="ko-KR" altLang="en-US" sz="800" b="1" dirty="0" smtClean="0">
                  <a:solidFill>
                    <a:srgbClr val="704DE4"/>
                  </a:solidFill>
                </a:rPr>
                <a:t>개</a:t>
              </a:r>
              <a:endParaRPr lang="ko-KR" altLang="en-US" sz="800" b="1" dirty="0">
                <a:solidFill>
                  <a:srgbClr val="704DE4"/>
                </a:solidFill>
              </a:endParaRPr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3568633" y="2403408"/>
              <a:ext cx="863324" cy="201500"/>
            </a:xfrm>
            <a:prstGeom prst="roundRect">
              <a:avLst>
                <a:gd name="adj" fmla="val 50000"/>
              </a:avLst>
            </a:prstGeom>
            <a:solidFill>
              <a:srgbClr val="704D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smtClean="0"/>
                <a:t>질문작성하기</a:t>
              </a:r>
              <a:endParaRPr lang="ko-KR" altLang="en-US" sz="700" b="1" dirty="0"/>
            </a:p>
          </p:txBody>
        </p:sp>
        <p:cxnSp>
          <p:nvCxnSpPr>
            <p:cNvPr id="12" name="직선 연결선 11"/>
            <p:cNvCxnSpPr/>
            <p:nvPr/>
          </p:nvCxnSpPr>
          <p:spPr>
            <a:xfrm>
              <a:off x="584884" y="2616413"/>
              <a:ext cx="197708" cy="0"/>
            </a:xfrm>
            <a:prstGeom prst="line">
              <a:avLst/>
            </a:prstGeom>
            <a:ln w="127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3" name="그룹 22"/>
          <p:cNvGrpSpPr/>
          <p:nvPr/>
        </p:nvGrpSpPr>
        <p:grpSpPr>
          <a:xfrm>
            <a:off x="502508" y="6145428"/>
            <a:ext cx="3945925" cy="321635"/>
            <a:chOff x="555949" y="6120712"/>
            <a:chExt cx="3945925" cy="222421"/>
          </a:xfrm>
        </p:grpSpPr>
        <p:sp>
          <p:nvSpPr>
            <p:cNvPr id="24" name="직사각형 23"/>
            <p:cNvSpPr/>
            <p:nvPr/>
          </p:nvSpPr>
          <p:spPr>
            <a:xfrm>
              <a:off x="555949" y="6120712"/>
              <a:ext cx="3945925" cy="2224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err="1" smtClean="0">
                  <a:solidFill>
                    <a:schemeClr val="tx1"/>
                  </a:solidFill>
                </a:rPr>
                <a:t>더보기</a:t>
              </a:r>
              <a:endParaRPr lang="ko-KR" altLang="en-US" sz="700" b="1" dirty="0">
                <a:solidFill>
                  <a:schemeClr val="tx1"/>
                </a:solidFill>
              </a:endParaRPr>
            </a:p>
          </p:txBody>
        </p:sp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91652" y="6158619"/>
              <a:ext cx="136047" cy="130132"/>
            </a:xfrm>
            <a:prstGeom prst="rect">
              <a:avLst/>
            </a:prstGeom>
          </p:spPr>
        </p:pic>
      </p:grpSp>
      <p:graphicFrame>
        <p:nvGraphicFramePr>
          <p:cNvPr id="27" name="표 13"/>
          <p:cNvGraphicFramePr/>
          <p:nvPr>
            <p:extLst>
              <p:ext uri="{D42A27DB-BD31-4B8C-83A1-F6EECF244321}">
                <p14:modId xmlns:p14="http://schemas.microsoft.com/office/powerpoint/2010/main" val="1153527246"/>
              </p:ext>
            </p:extLst>
          </p:nvPr>
        </p:nvGraphicFramePr>
        <p:xfrm>
          <a:off x="8494595" y="2374311"/>
          <a:ext cx="3491813" cy="1297716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83316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 err="1"/>
                        <a:t>기능명</a:t>
                      </a:r>
                      <a:endParaRPr sz="1500" b="1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5</a:t>
                      </a:r>
                      <a:endParaRPr sz="15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en-US" altLang="ko-KR" dirty="0" smtClean="0"/>
                        <a:t>Q&amp;A</a:t>
                      </a:r>
                    </a:p>
                    <a:p>
                      <a:pPr marL="171450" indent="-171450" algn="l">
                        <a:buFontTx/>
                        <a:buChar char="-"/>
                        <a:defRPr sz="1500"/>
                      </a:pPr>
                      <a:r>
                        <a:rPr lang="ko-KR" altLang="en-US" sz="1200" baseline="0" dirty="0" smtClean="0"/>
                        <a:t>세미나에 대해 궁금한 것을 물어 볼 수 </a:t>
                      </a:r>
                      <a:r>
                        <a:rPr lang="ko-KR" altLang="en-US" sz="1200" baseline="0" dirty="0" err="1" smtClean="0"/>
                        <a:t>있</a:t>
                      </a:r>
                      <a:r>
                        <a:rPr lang="ko-KR" altLang="en-US" sz="1200" baseline="0" dirty="0" smtClean="0"/>
                        <a:t> 는 공간으로 주최자만 </a:t>
                      </a:r>
                      <a:r>
                        <a:rPr lang="ko-KR" altLang="en-US" sz="1200" baseline="0" dirty="0" err="1" smtClean="0"/>
                        <a:t>답글을</a:t>
                      </a:r>
                      <a:r>
                        <a:rPr lang="ko-KR" altLang="en-US" sz="1200" baseline="0" dirty="0" smtClean="0"/>
                        <a:t> 달 수 있음</a:t>
                      </a:r>
                      <a:endParaRPr lang="en-US" altLang="ko-KR" sz="1200" baseline="0" dirty="0" smtClean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8" name="직사각형 27"/>
          <p:cNvSpPr/>
          <p:nvPr/>
        </p:nvSpPr>
        <p:spPr>
          <a:xfrm>
            <a:off x="387176" y="1977281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5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15137" y="2149680"/>
            <a:ext cx="2437971" cy="3216321"/>
          </a:xfrm>
          <a:prstGeom prst="rect">
            <a:avLst/>
          </a:prstGeom>
        </p:spPr>
      </p:pic>
      <p:graphicFrame>
        <p:nvGraphicFramePr>
          <p:cNvPr id="29" name="표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0784835"/>
              </p:ext>
            </p:extLst>
          </p:nvPr>
        </p:nvGraphicFramePr>
        <p:xfrm>
          <a:off x="8494595" y="1278169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6" name="직사각형 25"/>
          <p:cNvSpPr/>
          <p:nvPr/>
        </p:nvSpPr>
        <p:spPr>
          <a:xfrm>
            <a:off x="69670" y="195295"/>
            <a:ext cx="8757526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>
                <a:solidFill>
                  <a:schemeClr val="bg1"/>
                </a:solidFill>
              </a:rPr>
              <a:t>웹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세미나문의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76174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0134" y="2126413"/>
            <a:ext cx="2422974" cy="2573937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5463086" y="4866981"/>
            <a:ext cx="2280652" cy="356333"/>
          </a:xfrm>
          <a:prstGeom prst="rect">
            <a:avLst/>
          </a:prstGeom>
          <a:solidFill>
            <a:srgbClr val="704D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>
                <a:ln>
                  <a:solidFill>
                    <a:schemeClr val="bg1"/>
                  </a:solidFill>
                </a:ln>
                <a:solidFill>
                  <a:srgbClr val="FFC000"/>
                </a:solidFill>
              </a:rPr>
              <a:t>바로예약하기</a:t>
            </a:r>
            <a:endParaRPr lang="ko-KR" altLang="en-US" sz="1100" dirty="0">
              <a:ln>
                <a:solidFill>
                  <a:schemeClr val="bg1"/>
                </a:solidFill>
              </a:ln>
              <a:solidFill>
                <a:srgbClr val="FFC000"/>
              </a:solidFill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387176" y="2244665"/>
            <a:ext cx="4044781" cy="3780974"/>
            <a:chOff x="387176" y="2244665"/>
            <a:chExt cx="4044781" cy="3780974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6032" y="2949706"/>
              <a:ext cx="3945925" cy="3075933"/>
            </a:xfrm>
            <a:prstGeom prst="rect">
              <a:avLst/>
            </a:prstGeom>
          </p:spPr>
        </p:pic>
        <p:sp>
          <p:nvSpPr>
            <p:cNvPr id="3" name="직사각형 2"/>
            <p:cNvSpPr/>
            <p:nvPr/>
          </p:nvSpPr>
          <p:spPr>
            <a:xfrm>
              <a:off x="387176" y="2244665"/>
              <a:ext cx="1054446" cy="48603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smtClean="0">
                  <a:solidFill>
                    <a:schemeClr val="tx1"/>
                  </a:solidFill>
                </a:rPr>
                <a:t>세미나 문의</a:t>
              </a:r>
              <a:r>
                <a:rPr lang="en-US" altLang="ko-KR" sz="800" b="1" dirty="0" smtClean="0">
                  <a:solidFill>
                    <a:srgbClr val="704DE4"/>
                  </a:solidFill>
                </a:rPr>
                <a:t>5</a:t>
              </a:r>
              <a:r>
                <a:rPr lang="ko-KR" altLang="en-US" sz="800" b="1" dirty="0" smtClean="0">
                  <a:solidFill>
                    <a:srgbClr val="704DE4"/>
                  </a:solidFill>
                </a:rPr>
                <a:t>개</a:t>
              </a:r>
              <a:endParaRPr lang="ko-KR" altLang="en-US" sz="800" b="1" dirty="0">
                <a:solidFill>
                  <a:srgbClr val="704DE4"/>
                </a:solidFill>
              </a:endParaRPr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3568633" y="2403408"/>
              <a:ext cx="863324" cy="201500"/>
            </a:xfrm>
            <a:prstGeom prst="roundRect">
              <a:avLst>
                <a:gd name="adj" fmla="val 50000"/>
              </a:avLst>
            </a:prstGeom>
            <a:solidFill>
              <a:srgbClr val="704D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smtClean="0"/>
                <a:t>질문작성하기</a:t>
              </a:r>
              <a:endParaRPr lang="ko-KR" altLang="en-US" sz="700" b="1" dirty="0"/>
            </a:p>
          </p:txBody>
        </p:sp>
        <p:cxnSp>
          <p:nvCxnSpPr>
            <p:cNvPr id="12" name="직선 연결선 11"/>
            <p:cNvCxnSpPr/>
            <p:nvPr/>
          </p:nvCxnSpPr>
          <p:spPr>
            <a:xfrm>
              <a:off x="584884" y="2616413"/>
              <a:ext cx="197708" cy="0"/>
            </a:xfrm>
            <a:prstGeom prst="line">
              <a:avLst/>
            </a:prstGeom>
            <a:ln w="127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3" name="그룹 22"/>
          <p:cNvGrpSpPr/>
          <p:nvPr/>
        </p:nvGrpSpPr>
        <p:grpSpPr>
          <a:xfrm>
            <a:off x="502508" y="6145428"/>
            <a:ext cx="3945925" cy="321635"/>
            <a:chOff x="555949" y="6120712"/>
            <a:chExt cx="3945925" cy="222421"/>
          </a:xfrm>
        </p:grpSpPr>
        <p:sp>
          <p:nvSpPr>
            <p:cNvPr id="24" name="직사각형 23"/>
            <p:cNvSpPr/>
            <p:nvPr/>
          </p:nvSpPr>
          <p:spPr>
            <a:xfrm>
              <a:off x="555949" y="6120712"/>
              <a:ext cx="3945925" cy="2224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err="1" smtClean="0">
                  <a:solidFill>
                    <a:schemeClr val="tx1"/>
                  </a:solidFill>
                </a:rPr>
                <a:t>더보기</a:t>
              </a:r>
              <a:endParaRPr lang="ko-KR" altLang="en-US" sz="700" b="1" dirty="0">
                <a:solidFill>
                  <a:schemeClr val="tx1"/>
                </a:solidFill>
              </a:endParaRPr>
            </a:p>
          </p:txBody>
        </p:sp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91652" y="6158619"/>
              <a:ext cx="136047" cy="130132"/>
            </a:xfrm>
            <a:prstGeom prst="rect">
              <a:avLst/>
            </a:prstGeom>
          </p:spPr>
        </p:pic>
      </p:grpSp>
      <p:graphicFrame>
        <p:nvGraphicFramePr>
          <p:cNvPr id="27" name="표 13"/>
          <p:cNvGraphicFramePr/>
          <p:nvPr>
            <p:extLst>
              <p:ext uri="{D42A27DB-BD31-4B8C-83A1-F6EECF244321}">
                <p14:modId xmlns:p14="http://schemas.microsoft.com/office/powerpoint/2010/main" val="996392089"/>
              </p:ext>
            </p:extLst>
          </p:nvPr>
        </p:nvGraphicFramePr>
        <p:xfrm>
          <a:off x="8494595" y="2374311"/>
          <a:ext cx="3491813" cy="1297716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83316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 err="1"/>
                        <a:t>기능명</a:t>
                      </a:r>
                      <a:endParaRPr sz="1500" b="1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5</a:t>
                      </a:r>
                      <a:endParaRPr sz="15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en-US" altLang="ko-KR" dirty="0" smtClean="0"/>
                        <a:t>Q&amp;A</a:t>
                      </a:r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세미나에 대해 궁금한 것을 물어 볼 수 </a:t>
                      </a:r>
                      <a:r>
                        <a:rPr lang="ko-KR" altLang="en-US" sz="1200" baseline="0" dirty="0" err="1" smtClean="0"/>
                        <a:t>있</a:t>
                      </a:r>
                      <a:r>
                        <a:rPr lang="ko-KR" altLang="en-US" sz="1200" baseline="0" dirty="0" smtClean="0"/>
                        <a:t> 는 공간으로 주최자만 </a:t>
                      </a:r>
                      <a:r>
                        <a:rPr lang="ko-KR" altLang="en-US" sz="1200" baseline="0" dirty="0" err="1" smtClean="0"/>
                        <a:t>답글을</a:t>
                      </a:r>
                      <a:r>
                        <a:rPr lang="ko-KR" altLang="en-US" sz="1200" baseline="0" dirty="0" smtClean="0"/>
                        <a:t> 달 수 있음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8" name="직사각형 27"/>
          <p:cNvSpPr/>
          <p:nvPr/>
        </p:nvSpPr>
        <p:spPr>
          <a:xfrm>
            <a:off x="387176" y="1977281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5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15137" y="2149680"/>
            <a:ext cx="2437971" cy="3216321"/>
          </a:xfrm>
          <a:prstGeom prst="rect">
            <a:avLst/>
          </a:prstGeom>
        </p:spPr>
      </p:pic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6230846"/>
              </p:ext>
            </p:extLst>
          </p:nvPr>
        </p:nvGraphicFramePr>
        <p:xfrm>
          <a:off x="128482" y="1290487"/>
          <a:ext cx="8032096" cy="533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340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808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8" name="그림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08822" y="2945264"/>
            <a:ext cx="2539611" cy="2214492"/>
          </a:xfrm>
          <a:prstGeom prst="rect">
            <a:avLst/>
          </a:prstGeom>
        </p:spPr>
      </p:pic>
      <p:graphicFrame>
        <p:nvGraphicFramePr>
          <p:cNvPr id="31" name="표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9743634"/>
              </p:ext>
            </p:extLst>
          </p:nvPr>
        </p:nvGraphicFramePr>
        <p:xfrm>
          <a:off x="8494595" y="1278169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6" name="직사각형 25"/>
          <p:cNvSpPr/>
          <p:nvPr/>
        </p:nvSpPr>
        <p:spPr>
          <a:xfrm>
            <a:off x="87237" y="222351"/>
            <a:ext cx="9706504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>
                <a:solidFill>
                  <a:schemeClr val="bg1"/>
                </a:solidFill>
              </a:rPr>
              <a:t>웹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문의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dirty="0" err="1" smtClean="0">
                <a:solidFill>
                  <a:schemeClr val="bg1"/>
                </a:solidFill>
                <a:latin typeface="+mj-lt"/>
              </a:rPr>
              <a:t>모달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81695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742983130"/>
              </p:ext>
            </p:extLst>
          </p:nvPr>
        </p:nvGraphicFramePr>
        <p:xfrm>
          <a:off x="8534283" y="2405366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6</a:t>
                      </a:r>
                      <a:endParaRPr sz="15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en-US" altLang="ko-KR" dirty="0" smtClean="0"/>
                        <a:t>Q&amp;A(</a:t>
                      </a:r>
                      <a:r>
                        <a:rPr lang="ko-KR" altLang="en-US" dirty="0" err="1" smtClean="0"/>
                        <a:t>더보기</a:t>
                      </a:r>
                      <a:r>
                        <a:rPr lang="en-US" altLang="ko-KR" dirty="0" smtClean="0"/>
                        <a:t>)</a:t>
                      </a:r>
                    </a:p>
                    <a:p>
                      <a:pPr marL="171450" indent="-171450" algn="l">
                        <a:buFontTx/>
                        <a:buChar char="-"/>
                        <a:defRPr sz="1500"/>
                      </a:pPr>
                      <a:r>
                        <a:rPr lang="ko-KR" altLang="en-US" sz="1200" dirty="0" smtClean="0"/>
                        <a:t>세미나 상세페이지의 </a:t>
                      </a:r>
                      <a:r>
                        <a:rPr lang="ko-KR" altLang="en-US" sz="1200" dirty="0" err="1" smtClean="0"/>
                        <a:t>더보기를</a:t>
                      </a:r>
                      <a:r>
                        <a:rPr lang="ko-KR" altLang="en-US" sz="1200" dirty="0" smtClean="0"/>
                        <a:t> 클릭하면 페이지가 이동하여 더 많은 </a:t>
                      </a:r>
                      <a:r>
                        <a:rPr lang="en-US" altLang="ko-KR" sz="1200" dirty="0" smtClean="0"/>
                        <a:t>Q&amp;A</a:t>
                      </a:r>
                      <a:r>
                        <a:rPr lang="ko-KR" altLang="en-US" sz="1200" dirty="0" smtClean="0"/>
                        <a:t>를 </a:t>
                      </a:r>
                      <a:r>
                        <a:rPr lang="ko-KR" altLang="en-US" sz="1200" dirty="0" err="1" smtClean="0"/>
                        <a:t>볼수</a:t>
                      </a:r>
                      <a:r>
                        <a:rPr lang="ko-KR" altLang="en-US" sz="1200" dirty="0" smtClean="0"/>
                        <a:t> 있음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316836"/>
              </p:ext>
            </p:extLst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sp>
        <p:nvSpPr>
          <p:cNvPr id="26" name="직사각형 25"/>
          <p:cNvSpPr/>
          <p:nvPr/>
        </p:nvSpPr>
        <p:spPr>
          <a:xfrm>
            <a:off x="3579237" y="1690573"/>
            <a:ext cx="1153300" cy="6755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solidFill>
                  <a:schemeClr val="tx1"/>
                </a:solidFill>
              </a:rPr>
              <a:t>세미나 문의</a:t>
            </a:r>
            <a:endParaRPr lang="ko-KR" altLang="en-US" sz="1200" b="1" dirty="0">
              <a:solidFill>
                <a:srgbClr val="704DE4"/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9753" y="6223761"/>
            <a:ext cx="1333974" cy="344798"/>
          </a:xfrm>
          <a:prstGeom prst="rect">
            <a:avLst/>
          </a:prstGeom>
        </p:spPr>
      </p:pic>
      <p:grpSp>
        <p:nvGrpSpPr>
          <p:cNvPr id="19" name="그룹 18"/>
          <p:cNvGrpSpPr/>
          <p:nvPr/>
        </p:nvGrpSpPr>
        <p:grpSpPr>
          <a:xfrm>
            <a:off x="2358620" y="2211128"/>
            <a:ext cx="3737558" cy="4012633"/>
            <a:chOff x="2278870" y="2509570"/>
            <a:chExt cx="3737558" cy="4012633"/>
          </a:xfrm>
        </p:grpSpPr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78870" y="2509570"/>
              <a:ext cx="3737558" cy="2886731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58620" y="5363621"/>
              <a:ext cx="3657808" cy="1158582"/>
            </a:xfrm>
            <a:prstGeom prst="rect">
              <a:avLst/>
            </a:prstGeom>
          </p:spPr>
        </p:pic>
      </p:grpSp>
      <p:sp>
        <p:nvSpPr>
          <p:cNvPr id="20" name="직사각형 19"/>
          <p:cNvSpPr/>
          <p:nvPr/>
        </p:nvSpPr>
        <p:spPr>
          <a:xfrm>
            <a:off x="2287108" y="2211128"/>
            <a:ext cx="3737558" cy="4012633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1817552" y="1953186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6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0968307"/>
              </p:ext>
            </p:extLst>
          </p:nvPr>
        </p:nvGraphicFramePr>
        <p:xfrm>
          <a:off x="8534283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sh_user_w_semiDetail_semi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5" name="직사각형 24"/>
          <p:cNvSpPr/>
          <p:nvPr/>
        </p:nvSpPr>
        <p:spPr>
          <a:xfrm>
            <a:off x="191559" y="250114"/>
            <a:ext cx="9421169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>
                <a:solidFill>
                  <a:schemeClr val="bg1"/>
                </a:solidFill>
              </a:rPr>
              <a:t>웹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문의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상세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39527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601902211"/>
              </p:ext>
            </p:extLst>
          </p:nvPr>
        </p:nvGraphicFramePr>
        <p:xfrm>
          <a:off x="8518128" y="2405366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이용후기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-Q&amp;A</a:t>
                      </a:r>
                      <a:r>
                        <a:rPr lang="ko-KR" altLang="en-US" sz="1200" dirty="0" smtClean="0"/>
                        <a:t>와 동일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0134" y="2126413"/>
            <a:ext cx="2422974" cy="2573937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5463086" y="4866981"/>
            <a:ext cx="2280652" cy="356333"/>
          </a:xfrm>
          <a:prstGeom prst="rect">
            <a:avLst/>
          </a:prstGeom>
          <a:solidFill>
            <a:srgbClr val="704D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>
                <a:ln>
                  <a:solidFill>
                    <a:schemeClr val="bg1"/>
                  </a:solidFill>
                </a:ln>
                <a:solidFill>
                  <a:srgbClr val="FFC000"/>
                </a:solidFill>
              </a:rPr>
              <a:t>바로예약하기</a:t>
            </a:r>
            <a:endParaRPr lang="ko-KR" altLang="en-US" sz="1100" dirty="0">
              <a:ln>
                <a:solidFill>
                  <a:schemeClr val="bg1"/>
                </a:solidFill>
              </a:ln>
              <a:solidFill>
                <a:srgbClr val="FFC000"/>
              </a:solidFill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462017" y="2261141"/>
            <a:ext cx="3969940" cy="3764498"/>
            <a:chOff x="462017" y="2261141"/>
            <a:chExt cx="3969940" cy="3764498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6032" y="2949706"/>
              <a:ext cx="3945925" cy="3075933"/>
            </a:xfrm>
            <a:prstGeom prst="rect">
              <a:avLst/>
            </a:prstGeom>
          </p:spPr>
        </p:pic>
        <p:sp>
          <p:nvSpPr>
            <p:cNvPr id="3" name="직사각형 2"/>
            <p:cNvSpPr/>
            <p:nvPr/>
          </p:nvSpPr>
          <p:spPr>
            <a:xfrm>
              <a:off x="462017" y="2261141"/>
              <a:ext cx="832273" cy="48603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 smtClean="0">
                  <a:solidFill>
                    <a:schemeClr val="tx1"/>
                  </a:solidFill>
                </a:rPr>
                <a:t>이용후기</a:t>
              </a:r>
              <a:r>
                <a:rPr lang="en-US" altLang="ko-KR" sz="800" b="1" dirty="0" smtClean="0">
                  <a:solidFill>
                    <a:schemeClr val="tx1"/>
                  </a:solidFill>
                </a:rPr>
                <a:t> </a:t>
              </a:r>
              <a:r>
                <a:rPr lang="en-US" altLang="ko-KR" sz="800" b="1" dirty="0">
                  <a:solidFill>
                    <a:srgbClr val="704DE4"/>
                  </a:solidFill>
                </a:rPr>
                <a:t>2</a:t>
              </a:r>
              <a:r>
                <a:rPr lang="ko-KR" altLang="en-US" sz="800" b="1" dirty="0" smtClean="0">
                  <a:solidFill>
                    <a:srgbClr val="704DE4"/>
                  </a:solidFill>
                </a:rPr>
                <a:t>개</a:t>
              </a:r>
              <a:endParaRPr lang="ko-KR" altLang="en-US" sz="800" b="1" dirty="0">
                <a:solidFill>
                  <a:srgbClr val="704DE4"/>
                </a:solidFill>
              </a:endParaRPr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3568633" y="2403408"/>
              <a:ext cx="863324" cy="201500"/>
            </a:xfrm>
            <a:prstGeom prst="roundRect">
              <a:avLst>
                <a:gd name="adj" fmla="val 50000"/>
              </a:avLst>
            </a:prstGeom>
            <a:solidFill>
              <a:srgbClr val="704D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smtClean="0"/>
                <a:t>후기작성하기</a:t>
              </a:r>
              <a:endParaRPr lang="ko-KR" altLang="en-US" sz="700" b="1" dirty="0"/>
            </a:p>
          </p:txBody>
        </p:sp>
        <p:cxnSp>
          <p:nvCxnSpPr>
            <p:cNvPr id="12" name="직선 연결선 11"/>
            <p:cNvCxnSpPr/>
            <p:nvPr/>
          </p:nvCxnSpPr>
          <p:spPr>
            <a:xfrm>
              <a:off x="584884" y="2616413"/>
              <a:ext cx="197708" cy="0"/>
            </a:xfrm>
            <a:prstGeom prst="line">
              <a:avLst/>
            </a:prstGeom>
            <a:ln w="127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8" name="그룹 17"/>
          <p:cNvGrpSpPr/>
          <p:nvPr/>
        </p:nvGrpSpPr>
        <p:grpSpPr>
          <a:xfrm>
            <a:off x="502508" y="6145428"/>
            <a:ext cx="3945925" cy="321635"/>
            <a:chOff x="555949" y="6120712"/>
            <a:chExt cx="3945925" cy="222421"/>
          </a:xfrm>
        </p:grpSpPr>
        <p:sp>
          <p:nvSpPr>
            <p:cNvPr id="8" name="직사각형 7"/>
            <p:cNvSpPr/>
            <p:nvPr/>
          </p:nvSpPr>
          <p:spPr>
            <a:xfrm>
              <a:off x="555949" y="6120712"/>
              <a:ext cx="3945925" cy="2224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err="1" smtClean="0">
                  <a:solidFill>
                    <a:schemeClr val="tx1"/>
                  </a:solidFill>
                </a:rPr>
                <a:t>더보기</a:t>
              </a:r>
              <a:endParaRPr lang="ko-KR" altLang="en-US" sz="700" b="1" dirty="0">
                <a:solidFill>
                  <a:schemeClr val="tx1"/>
                </a:solidFill>
              </a:endParaRPr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91652" y="6158619"/>
              <a:ext cx="136047" cy="130132"/>
            </a:xfrm>
            <a:prstGeom prst="rect">
              <a:avLst/>
            </a:prstGeom>
          </p:spPr>
        </p:pic>
      </p:grpSp>
      <p:sp>
        <p:nvSpPr>
          <p:cNvPr id="23" name="직사각형 22"/>
          <p:cNvSpPr/>
          <p:nvPr/>
        </p:nvSpPr>
        <p:spPr>
          <a:xfrm>
            <a:off x="288322" y="2022804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6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15137" y="2149680"/>
            <a:ext cx="2437971" cy="3216321"/>
          </a:xfrm>
          <a:prstGeom prst="rect">
            <a:avLst/>
          </a:prstGeom>
        </p:spPr>
      </p:pic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9071167"/>
              </p:ext>
            </p:extLst>
          </p:nvPr>
        </p:nvGraphicFramePr>
        <p:xfrm>
          <a:off x="8518128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5" name="직사각형 24"/>
          <p:cNvSpPr/>
          <p:nvPr/>
        </p:nvSpPr>
        <p:spPr>
          <a:xfrm>
            <a:off x="114866" y="241014"/>
            <a:ext cx="840326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>
                <a:solidFill>
                  <a:schemeClr val="bg1"/>
                </a:solidFill>
              </a:rPr>
              <a:t>웹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이용후기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27544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1262936665"/>
              </p:ext>
            </p:extLst>
          </p:nvPr>
        </p:nvGraphicFramePr>
        <p:xfrm>
          <a:off x="8494113" y="2405366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이용후기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-Q&amp;A</a:t>
                      </a:r>
                      <a:r>
                        <a:rPr lang="ko-KR" altLang="en-US" sz="1200" dirty="0" smtClean="0"/>
                        <a:t>와 동일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0134" y="2126413"/>
            <a:ext cx="2422974" cy="2573937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5463086" y="4866981"/>
            <a:ext cx="2280652" cy="356333"/>
          </a:xfrm>
          <a:prstGeom prst="rect">
            <a:avLst/>
          </a:prstGeom>
          <a:solidFill>
            <a:srgbClr val="704D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>
                <a:ln>
                  <a:solidFill>
                    <a:schemeClr val="bg1"/>
                  </a:solidFill>
                </a:ln>
                <a:solidFill>
                  <a:srgbClr val="FFC000"/>
                </a:solidFill>
              </a:rPr>
              <a:t>바로예약하기</a:t>
            </a:r>
            <a:endParaRPr lang="ko-KR" altLang="en-US" sz="1100" dirty="0">
              <a:ln>
                <a:solidFill>
                  <a:schemeClr val="bg1"/>
                </a:solidFill>
              </a:ln>
              <a:solidFill>
                <a:srgbClr val="FFC000"/>
              </a:solidFill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462017" y="2261141"/>
            <a:ext cx="3969940" cy="3764498"/>
            <a:chOff x="462017" y="2261141"/>
            <a:chExt cx="3969940" cy="3764498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6032" y="2949706"/>
              <a:ext cx="3945925" cy="3075933"/>
            </a:xfrm>
            <a:prstGeom prst="rect">
              <a:avLst/>
            </a:prstGeom>
          </p:spPr>
        </p:pic>
        <p:sp>
          <p:nvSpPr>
            <p:cNvPr id="3" name="직사각형 2"/>
            <p:cNvSpPr/>
            <p:nvPr/>
          </p:nvSpPr>
          <p:spPr>
            <a:xfrm>
              <a:off x="462017" y="2261141"/>
              <a:ext cx="832273" cy="48603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 smtClean="0">
                  <a:solidFill>
                    <a:schemeClr val="tx1"/>
                  </a:solidFill>
                </a:rPr>
                <a:t>이용후기</a:t>
              </a:r>
              <a:r>
                <a:rPr lang="en-US" altLang="ko-KR" sz="800" b="1" dirty="0" smtClean="0">
                  <a:solidFill>
                    <a:schemeClr val="tx1"/>
                  </a:solidFill>
                </a:rPr>
                <a:t> </a:t>
              </a:r>
              <a:r>
                <a:rPr lang="en-US" altLang="ko-KR" sz="800" b="1" dirty="0">
                  <a:solidFill>
                    <a:srgbClr val="704DE4"/>
                  </a:solidFill>
                </a:rPr>
                <a:t>2</a:t>
              </a:r>
              <a:r>
                <a:rPr lang="ko-KR" altLang="en-US" sz="800" b="1" dirty="0" smtClean="0">
                  <a:solidFill>
                    <a:srgbClr val="704DE4"/>
                  </a:solidFill>
                </a:rPr>
                <a:t>개</a:t>
              </a:r>
              <a:endParaRPr lang="ko-KR" altLang="en-US" sz="800" b="1" dirty="0">
                <a:solidFill>
                  <a:srgbClr val="704DE4"/>
                </a:solidFill>
              </a:endParaRPr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3568633" y="2403408"/>
              <a:ext cx="863324" cy="201500"/>
            </a:xfrm>
            <a:prstGeom prst="roundRect">
              <a:avLst>
                <a:gd name="adj" fmla="val 50000"/>
              </a:avLst>
            </a:prstGeom>
            <a:solidFill>
              <a:srgbClr val="704D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smtClean="0"/>
                <a:t>후기작성하기</a:t>
              </a:r>
              <a:endParaRPr lang="ko-KR" altLang="en-US" sz="700" b="1" dirty="0"/>
            </a:p>
          </p:txBody>
        </p:sp>
        <p:cxnSp>
          <p:nvCxnSpPr>
            <p:cNvPr id="12" name="직선 연결선 11"/>
            <p:cNvCxnSpPr/>
            <p:nvPr/>
          </p:nvCxnSpPr>
          <p:spPr>
            <a:xfrm>
              <a:off x="584884" y="2616413"/>
              <a:ext cx="197708" cy="0"/>
            </a:xfrm>
            <a:prstGeom prst="line">
              <a:avLst/>
            </a:prstGeom>
            <a:ln w="127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8" name="그룹 17"/>
          <p:cNvGrpSpPr/>
          <p:nvPr/>
        </p:nvGrpSpPr>
        <p:grpSpPr>
          <a:xfrm>
            <a:off x="502508" y="6145428"/>
            <a:ext cx="3945925" cy="321635"/>
            <a:chOff x="555949" y="6120712"/>
            <a:chExt cx="3945925" cy="222421"/>
          </a:xfrm>
        </p:grpSpPr>
        <p:sp>
          <p:nvSpPr>
            <p:cNvPr id="8" name="직사각형 7"/>
            <p:cNvSpPr/>
            <p:nvPr/>
          </p:nvSpPr>
          <p:spPr>
            <a:xfrm>
              <a:off x="555949" y="6120712"/>
              <a:ext cx="3945925" cy="2224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err="1" smtClean="0">
                  <a:solidFill>
                    <a:schemeClr val="tx1"/>
                  </a:solidFill>
                </a:rPr>
                <a:t>더보기</a:t>
              </a:r>
              <a:endParaRPr lang="ko-KR" altLang="en-US" sz="700" b="1" dirty="0">
                <a:solidFill>
                  <a:schemeClr val="tx1"/>
                </a:solidFill>
              </a:endParaRPr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91652" y="6158619"/>
              <a:ext cx="136047" cy="130132"/>
            </a:xfrm>
            <a:prstGeom prst="rect">
              <a:avLst/>
            </a:prstGeom>
          </p:spPr>
        </p:pic>
      </p:grpSp>
      <p:sp>
        <p:nvSpPr>
          <p:cNvPr id="23" name="직사각형 22"/>
          <p:cNvSpPr/>
          <p:nvPr/>
        </p:nvSpPr>
        <p:spPr>
          <a:xfrm>
            <a:off x="288322" y="2022804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6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30134" y="2117838"/>
            <a:ext cx="2437971" cy="3216321"/>
          </a:xfrm>
          <a:prstGeom prst="rect">
            <a:avLst/>
          </a:prstGeom>
        </p:spPr>
      </p:pic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9294505"/>
              </p:ext>
            </p:extLst>
          </p:nvPr>
        </p:nvGraphicFramePr>
        <p:xfrm>
          <a:off x="131601" y="1297459"/>
          <a:ext cx="8032096" cy="533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340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808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25" name="그림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40142" y="2966439"/>
            <a:ext cx="2539611" cy="2214492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2064058" y="3028152"/>
            <a:ext cx="865436" cy="176367"/>
          </a:xfrm>
          <a:prstGeom prst="rect">
            <a:avLst/>
          </a:prstGeom>
          <a:solidFill>
            <a:srgbClr val="704D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 smtClean="0">
                <a:ln>
                  <a:solidFill>
                    <a:schemeClr val="bg1"/>
                  </a:solidFill>
                </a:ln>
                <a:solidFill>
                  <a:srgbClr val="FFC000"/>
                </a:solidFill>
              </a:rPr>
              <a:t>후기 작성하기</a:t>
            </a:r>
            <a:endParaRPr lang="ko-KR" altLang="en-US" sz="700" dirty="0">
              <a:ln>
                <a:solidFill>
                  <a:schemeClr val="bg1"/>
                </a:solidFill>
              </a:ln>
              <a:solidFill>
                <a:srgbClr val="FFC000"/>
              </a:solidFill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91040" y="4339717"/>
            <a:ext cx="1255744" cy="138565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74524" y="4297282"/>
            <a:ext cx="352474" cy="181000"/>
          </a:xfrm>
          <a:prstGeom prst="rect">
            <a:avLst/>
          </a:prstGeom>
        </p:spPr>
      </p:pic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821304"/>
              </p:ext>
            </p:extLst>
          </p:nvPr>
        </p:nvGraphicFramePr>
        <p:xfrm>
          <a:off x="8494113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8" name="직사각형 27"/>
          <p:cNvSpPr/>
          <p:nvPr/>
        </p:nvSpPr>
        <p:spPr>
          <a:xfrm>
            <a:off x="114866" y="241014"/>
            <a:ext cx="9273693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>
                <a:solidFill>
                  <a:schemeClr val="bg1"/>
                </a:solidFill>
              </a:rPr>
              <a:t>웹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이용후기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dirty="0" err="1" smtClean="0">
                <a:solidFill>
                  <a:schemeClr val="bg1"/>
                </a:solidFill>
                <a:latin typeface="+mj-lt"/>
              </a:rPr>
              <a:t>모달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39678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sp>
        <p:nvSpPr>
          <p:cNvPr id="26" name="직사각형 25"/>
          <p:cNvSpPr/>
          <p:nvPr/>
        </p:nvSpPr>
        <p:spPr>
          <a:xfrm>
            <a:off x="3579237" y="1690573"/>
            <a:ext cx="1153300" cy="6755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solidFill>
                  <a:schemeClr val="tx1"/>
                </a:solidFill>
              </a:rPr>
              <a:t>이용후기</a:t>
            </a:r>
            <a:endParaRPr lang="ko-KR" altLang="en-US" sz="1200" b="1" dirty="0">
              <a:solidFill>
                <a:srgbClr val="704DE4"/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9753" y="6223761"/>
            <a:ext cx="1333974" cy="344798"/>
          </a:xfrm>
          <a:prstGeom prst="rect">
            <a:avLst/>
          </a:prstGeom>
        </p:spPr>
      </p:pic>
      <p:grpSp>
        <p:nvGrpSpPr>
          <p:cNvPr id="19" name="그룹 18"/>
          <p:cNvGrpSpPr/>
          <p:nvPr/>
        </p:nvGrpSpPr>
        <p:grpSpPr>
          <a:xfrm>
            <a:off x="2358620" y="2211128"/>
            <a:ext cx="3737558" cy="4012633"/>
            <a:chOff x="2278870" y="2509570"/>
            <a:chExt cx="3737558" cy="4012633"/>
          </a:xfrm>
        </p:grpSpPr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78870" y="2509570"/>
              <a:ext cx="3737558" cy="2886731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58620" y="5363621"/>
              <a:ext cx="3657808" cy="1158582"/>
            </a:xfrm>
            <a:prstGeom prst="rect">
              <a:avLst/>
            </a:prstGeom>
          </p:spPr>
        </p:pic>
      </p:grpSp>
      <p:sp>
        <p:nvSpPr>
          <p:cNvPr id="20" name="직사각형 19"/>
          <p:cNvSpPr/>
          <p:nvPr/>
        </p:nvSpPr>
        <p:spPr>
          <a:xfrm>
            <a:off x="2287108" y="2211128"/>
            <a:ext cx="3737558" cy="4012633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1" name="표 13"/>
          <p:cNvGraphicFramePr/>
          <p:nvPr>
            <p:extLst>
              <p:ext uri="{D42A27DB-BD31-4B8C-83A1-F6EECF244321}">
                <p14:modId xmlns:p14="http://schemas.microsoft.com/office/powerpoint/2010/main" val="2622481503"/>
              </p:ext>
            </p:extLst>
          </p:nvPr>
        </p:nvGraphicFramePr>
        <p:xfrm>
          <a:off x="8465079" y="2388301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이용후기</a:t>
                      </a:r>
                      <a:r>
                        <a:rPr lang="en-US" altLang="ko-KR" dirty="0" smtClean="0"/>
                        <a:t>(</a:t>
                      </a:r>
                      <a:r>
                        <a:rPr lang="ko-KR" altLang="en-US" dirty="0" err="1" smtClean="0"/>
                        <a:t>더보기</a:t>
                      </a:r>
                      <a:r>
                        <a:rPr lang="en-US" altLang="ko-KR" dirty="0" smtClean="0"/>
                        <a:t>)</a:t>
                      </a:r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-Q&amp;A(</a:t>
                      </a:r>
                      <a:r>
                        <a:rPr lang="ko-KR" altLang="en-US" sz="1200" dirty="0" err="1" smtClean="0"/>
                        <a:t>더보기</a:t>
                      </a:r>
                      <a:r>
                        <a:rPr lang="en-US" altLang="ko-KR" sz="1200" dirty="0" smtClean="0"/>
                        <a:t>)</a:t>
                      </a:r>
                      <a:r>
                        <a:rPr lang="ko-KR" altLang="en-US" sz="1200" dirty="0" smtClean="0"/>
                        <a:t>와 동일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381840"/>
              </p:ext>
            </p:extLst>
          </p:nvPr>
        </p:nvGraphicFramePr>
        <p:xfrm>
          <a:off x="8465079" y="1266451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sh_user_w_semiDetail</a:t>
                      </a:r>
                      <a:r>
                        <a:rPr lang="en-US" altLang="ko-KR" sz="1700" b="0" u="none" strike="noStrike" cap="none" smtClean="0">
                          <a:solidFill>
                            <a:schemeClr val="dk1"/>
                          </a:solidFill>
                        </a:rPr>
                        <a:t>-review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3" name="직사각형 22"/>
          <p:cNvSpPr/>
          <p:nvPr/>
        </p:nvSpPr>
        <p:spPr>
          <a:xfrm>
            <a:off x="114866" y="241014"/>
            <a:ext cx="9273693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>
                <a:solidFill>
                  <a:schemeClr val="bg1"/>
                </a:solidFill>
              </a:rPr>
              <a:t>웹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이용후기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상세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1434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8913385"/>
              </p:ext>
            </p:extLst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1" name="표 13"/>
          <p:cNvGraphicFramePr/>
          <p:nvPr>
            <p:extLst>
              <p:ext uri="{D42A27DB-BD31-4B8C-83A1-F6EECF244321}">
                <p14:modId xmlns:p14="http://schemas.microsoft.com/office/powerpoint/2010/main" val="2352250740"/>
              </p:ext>
            </p:extLst>
          </p:nvPr>
        </p:nvGraphicFramePr>
        <p:xfrm>
          <a:off x="8534400" y="2405366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참여 인원 선택</a:t>
                      </a:r>
                      <a:endParaRPr lang="en-US" altLang="ko-KR" dirty="0" smtClean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3242" y="1492338"/>
            <a:ext cx="2413687" cy="47643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8930" y="4293191"/>
            <a:ext cx="142895" cy="133369"/>
          </a:xfrm>
          <a:prstGeom prst="rect">
            <a:avLst/>
          </a:prstGeom>
        </p:spPr>
      </p:pic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4854069"/>
              </p:ext>
            </p:extLst>
          </p:nvPr>
        </p:nvGraphicFramePr>
        <p:xfrm>
          <a:off x="8534400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0" name="직사각형 9"/>
          <p:cNvSpPr/>
          <p:nvPr/>
        </p:nvSpPr>
        <p:spPr>
          <a:xfrm>
            <a:off x="114866" y="241014"/>
            <a:ext cx="7653057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 smtClean="0">
                <a:solidFill>
                  <a:schemeClr val="bg1"/>
                </a:solidFill>
              </a:rPr>
              <a:t> </a:t>
            </a:r>
            <a:r>
              <a:rPr lang="en-US" altLang="ko-KR" sz="2500" dirty="0">
                <a:solidFill>
                  <a:schemeClr val="bg1"/>
                </a:solidFill>
              </a:rPr>
              <a:t>- </a:t>
            </a:r>
            <a:r>
              <a:rPr lang="ko-KR" altLang="en-US" sz="2500" dirty="0" err="1" smtClean="0">
                <a:solidFill>
                  <a:schemeClr val="bg1"/>
                </a:solidFill>
              </a:rPr>
              <a:t>모바일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- 1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86555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1" name="표 13"/>
          <p:cNvGraphicFramePr/>
          <p:nvPr>
            <p:extLst>
              <p:ext uri="{D42A27DB-BD31-4B8C-83A1-F6EECF244321}">
                <p14:modId xmlns:p14="http://schemas.microsoft.com/office/powerpoint/2010/main" val="1900585609"/>
              </p:ext>
            </p:extLst>
          </p:nvPr>
        </p:nvGraphicFramePr>
        <p:xfrm>
          <a:off x="8494241" y="2405366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세미나 소개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sz="1200" dirty="0" smtClean="0"/>
                        <a:t>- </a:t>
                      </a:r>
                      <a:r>
                        <a:rPr lang="ko-KR" altLang="en-US" sz="1200" dirty="0" err="1" smtClean="0"/>
                        <a:t>콘텐츠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6702" y="1479639"/>
            <a:ext cx="2633432" cy="4955695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1135552"/>
              </p:ext>
            </p:extLst>
          </p:nvPr>
        </p:nvGraphicFramePr>
        <p:xfrm>
          <a:off x="8494241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114866" y="241014"/>
            <a:ext cx="7765267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>
                <a:solidFill>
                  <a:schemeClr val="bg1"/>
                </a:solidFill>
              </a:rPr>
              <a:t> 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 err="1">
                <a:solidFill>
                  <a:schemeClr val="bg1"/>
                </a:solidFill>
              </a:rPr>
              <a:t>모바일</a:t>
            </a:r>
            <a:r>
              <a:rPr lang="ko-KR" altLang="en-US" sz="2500" dirty="0">
                <a:solidFill>
                  <a:schemeClr val="bg1"/>
                </a:solidFill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- 2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56122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요구사항 정의서 </a:t>
            </a:r>
            <a:r>
              <a:rPr lang="en-US" altLang="ko-KR" dirty="0" smtClean="0"/>
              <a:t>(</a:t>
            </a:r>
            <a:r>
              <a:rPr lang="ko-KR" altLang="en-US" dirty="0"/>
              <a:t>상세 </a:t>
            </a:r>
            <a:r>
              <a:rPr lang="en-US" altLang="ko-KR" dirty="0"/>
              <a:t>- </a:t>
            </a:r>
            <a:r>
              <a:rPr lang="ko-KR" altLang="en-US" dirty="0" smtClean="0"/>
              <a:t>현태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425" y="1641475"/>
            <a:ext cx="11487150" cy="413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14433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1" name="표 13"/>
          <p:cNvGraphicFramePr/>
          <p:nvPr>
            <p:extLst>
              <p:ext uri="{D42A27DB-BD31-4B8C-83A1-F6EECF244321}">
                <p14:modId xmlns:p14="http://schemas.microsoft.com/office/powerpoint/2010/main" val="3546285149"/>
              </p:ext>
            </p:extLst>
          </p:nvPr>
        </p:nvGraphicFramePr>
        <p:xfrm>
          <a:off x="8550875" y="2392244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주의사항</a:t>
                      </a:r>
                      <a:r>
                        <a:rPr lang="en-US" altLang="ko-KR" dirty="0" smtClean="0"/>
                        <a:t>/</a:t>
                      </a:r>
                      <a:r>
                        <a:rPr lang="ko-KR" altLang="en-US" dirty="0" smtClean="0"/>
                        <a:t>안내</a:t>
                      </a:r>
                      <a:endParaRPr lang="en-US" altLang="ko-KR" dirty="0" smtClean="0"/>
                    </a:p>
                    <a:p>
                      <a:pPr marL="171450" indent="-171450" algn="l">
                        <a:buFontTx/>
                        <a:buChar char="-"/>
                        <a:defRPr sz="1500"/>
                      </a:pPr>
                      <a:r>
                        <a:rPr lang="ko-KR" altLang="en-US" sz="1200" dirty="0" smtClean="0"/>
                        <a:t>정보</a:t>
                      </a:r>
                      <a:r>
                        <a:rPr lang="ko-KR" altLang="en-US" sz="1200" baseline="0" dirty="0" smtClean="0"/>
                        <a:t> 제공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4243" y="1392195"/>
            <a:ext cx="2648016" cy="5119148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9330166"/>
              </p:ext>
            </p:extLst>
          </p:nvPr>
        </p:nvGraphicFramePr>
        <p:xfrm>
          <a:off x="8550875" y="1270394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114866" y="241014"/>
            <a:ext cx="7765267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>
                <a:solidFill>
                  <a:schemeClr val="bg1"/>
                </a:solidFill>
              </a:rPr>
              <a:t> 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 err="1">
                <a:solidFill>
                  <a:schemeClr val="bg1"/>
                </a:solidFill>
              </a:rPr>
              <a:t>모바일</a:t>
            </a:r>
            <a:r>
              <a:rPr lang="ko-KR" altLang="en-US" sz="2500" dirty="0">
                <a:solidFill>
                  <a:schemeClr val="bg1"/>
                </a:solidFill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- 3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86598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1" name="표 13"/>
          <p:cNvGraphicFramePr/>
          <p:nvPr>
            <p:extLst>
              <p:ext uri="{D42A27DB-BD31-4B8C-83A1-F6EECF244321}">
                <p14:modId xmlns:p14="http://schemas.microsoft.com/office/powerpoint/2010/main" val="1631872289"/>
              </p:ext>
            </p:extLst>
          </p:nvPr>
        </p:nvGraphicFramePr>
        <p:xfrm>
          <a:off x="8460259" y="2405366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이용후기</a:t>
                      </a:r>
                      <a:r>
                        <a:rPr lang="en-US" altLang="ko-KR" dirty="0" smtClean="0"/>
                        <a:t>(</a:t>
                      </a:r>
                      <a:r>
                        <a:rPr lang="ko-KR" altLang="en-US" dirty="0" err="1" smtClean="0"/>
                        <a:t>더보기</a:t>
                      </a:r>
                      <a:r>
                        <a:rPr lang="en-US" altLang="ko-KR" dirty="0" smtClean="0"/>
                        <a:t>)</a:t>
                      </a:r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-Q&amp;A(</a:t>
                      </a:r>
                      <a:r>
                        <a:rPr lang="ko-KR" altLang="en-US" sz="1200" dirty="0" err="1" smtClean="0"/>
                        <a:t>더보기</a:t>
                      </a:r>
                      <a:r>
                        <a:rPr lang="en-US" altLang="ko-KR" sz="1200" dirty="0" smtClean="0"/>
                        <a:t>)</a:t>
                      </a:r>
                      <a:r>
                        <a:rPr lang="ko-KR" altLang="en-US" sz="1200" dirty="0" smtClean="0"/>
                        <a:t>와 동일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2573" y="1479957"/>
            <a:ext cx="2455266" cy="4955059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3272730"/>
              </p:ext>
            </p:extLst>
          </p:nvPr>
        </p:nvGraphicFramePr>
        <p:xfrm>
          <a:off x="8460259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114866" y="241014"/>
            <a:ext cx="7765267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>
                <a:solidFill>
                  <a:schemeClr val="bg1"/>
                </a:solidFill>
              </a:rPr>
              <a:t> 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 err="1">
                <a:solidFill>
                  <a:schemeClr val="bg1"/>
                </a:solidFill>
              </a:rPr>
              <a:t>모바일</a:t>
            </a:r>
            <a:r>
              <a:rPr lang="ko-KR" altLang="en-US" sz="2500" dirty="0">
                <a:solidFill>
                  <a:schemeClr val="bg1"/>
                </a:solidFill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- 4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90404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1" name="표 13"/>
          <p:cNvGraphicFramePr/>
          <p:nvPr>
            <p:extLst>
              <p:ext uri="{D42A27DB-BD31-4B8C-83A1-F6EECF244321}">
                <p14:modId xmlns:p14="http://schemas.microsoft.com/office/powerpoint/2010/main" val="4139807331"/>
              </p:ext>
            </p:extLst>
          </p:nvPr>
        </p:nvGraphicFramePr>
        <p:xfrm>
          <a:off x="8534398" y="2405366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en-US" sz="1500" dirty="0" smtClean="0"/>
                        <a:t>Q&amp;A</a:t>
                      </a:r>
                      <a:r>
                        <a:rPr lang="en-US" sz="1500" baseline="0" dirty="0" smtClean="0"/>
                        <a:t> </a:t>
                      </a:r>
                      <a:r>
                        <a:rPr lang="ko-KR" altLang="en-US" sz="1500" baseline="0" dirty="0" smtClean="0"/>
                        <a:t>목록</a:t>
                      </a:r>
                      <a:endParaRPr lang="en-US" altLang="ko-KR" sz="1500" baseline="0" dirty="0" smtClean="0"/>
                    </a:p>
                    <a:p>
                      <a:pPr algn="l">
                        <a:defRPr sz="1500"/>
                      </a:pPr>
                      <a:r>
                        <a:rPr lang="en-US" sz="1500" baseline="0" dirty="0" smtClean="0"/>
                        <a:t>-</a:t>
                      </a:r>
                      <a:r>
                        <a:rPr lang="ko-KR" altLang="en-US" sz="1500" baseline="0" dirty="0" smtClean="0"/>
                        <a:t>기본 </a:t>
                      </a:r>
                      <a:r>
                        <a:rPr lang="en-US" altLang="ko-KR" sz="1500" baseline="0" dirty="0" smtClean="0"/>
                        <a:t>3</a:t>
                      </a:r>
                      <a:r>
                        <a:rPr lang="ko-KR" altLang="en-US" sz="1500" baseline="0" dirty="0" smtClean="0"/>
                        <a:t>개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2095" y="1519087"/>
            <a:ext cx="2531107" cy="48768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직사각형 1"/>
          <p:cNvSpPr/>
          <p:nvPr/>
        </p:nvSpPr>
        <p:spPr>
          <a:xfrm>
            <a:off x="2882095" y="1874927"/>
            <a:ext cx="1013254" cy="156518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600" b="1" dirty="0" smtClean="0">
                <a:solidFill>
                  <a:schemeClr val="tx1"/>
                </a:solidFill>
              </a:rPr>
              <a:t>세미나문의</a:t>
            </a:r>
            <a:endParaRPr lang="ko-KR" altLang="en-US" sz="600" b="1" dirty="0">
              <a:solidFill>
                <a:schemeClr val="tx1"/>
              </a:solidFill>
            </a:endParaRPr>
          </a:p>
        </p:txBody>
      </p: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663019"/>
              </p:ext>
            </p:extLst>
          </p:nvPr>
        </p:nvGraphicFramePr>
        <p:xfrm>
          <a:off x="8534398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0" name="직사각형 9"/>
          <p:cNvSpPr/>
          <p:nvPr/>
        </p:nvSpPr>
        <p:spPr>
          <a:xfrm>
            <a:off x="114866" y="241014"/>
            <a:ext cx="922560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>
                <a:solidFill>
                  <a:schemeClr val="bg1"/>
                </a:solidFill>
              </a:rPr>
              <a:t> 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 err="1">
                <a:solidFill>
                  <a:schemeClr val="bg1"/>
                </a:solidFill>
              </a:rPr>
              <a:t>모바일</a:t>
            </a:r>
            <a:r>
              <a:rPr lang="ko-KR" altLang="en-US" sz="2500" dirty="0">
                <a:solidFill>
                  <a:schemeClr val="bg1"/>
                </a:solidFill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세미나문의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49289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1" name="표 13"/>
          <p:cNvGraphicFramePr/>
          <p:nvPr>
            <p:extLst>
              <p:ext uri="{D42A27DB-BD31-4B8C-83A1-F6EECF244321}">
                <p14:modId xmlns:p14="http://schemas.microsoft.com/office/powerpoint/2010/main" val="397698494"/>
              </p:ext>
            </p:extLst>
          </p:nvPr>
        </p:nvGraphicFramePr>
        <p:xfrm>
          <a:off x="8517924" y="2405366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질문작성하기 </a:t>
                      </a:r>
                      <a:r>
                        <a:rPr lang="ko-KR" altLang="en-US" dirty="0" err="1" smtClean="0"/>
                        <a:t>모달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0026" y="1656029"/>
            <a:ext cx="2193734" cy="4592595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9229778"/>
              </p:ext>
            </p:extLst>
          </p:nvPr>
        </p:nvGraphicFramePr>
        <p:xfrm>
          <a:off x="8517924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114866" y="241014"/>
            <a:ext cx="10062370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>
                <a:solidFill>
                  <a:schemeClr val="bg1"/>
                </a:solidFill>
              </a:rPr>
              <a:t> 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 err="1">
                <a:solidFill>
                  <a:schemeClr val="bg1"/>
                </a:solidFill>
              </a:rPr>
              <a:t>모바일</a:t>
            </a:r>
            <a:r>
              <a:rPr lang="ko-KR" altLang="en-US" sz="2500" dirty="0">
                <a:solidFill>
                  <a:schemeClr val="bg1"/>
                </a:solidFill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세미나문의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dirty="0" err="1" smtClean="0">
                <a:solidFill>
                  <a:schemeClr val="bg1"/>
                </a:solidFill>
                <a:latin typeface="+mj-lt"/>
              </a:rPr>
              <a:t>모달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7259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1" name="표 13"/>
          <p:cNvGraphicFramePr/>
          <p:nvPr>
            <p:extLst>
              <p:ext uri="{D42A27DB-BD31-4B8C-83A1-F6EECF244321}">
                <p14:modId xmlns:p14="http://schemas.microsoft.com/office/powerpoint/2010/main" val="3418365518"/>
              </p:ext>
            </p:extLst>
          </p:nvPr>
        </p:nvGraphicFramePr>
        <p:xfrm>
          <a:off x="8567351" y="2405366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sz="1500" dirty="0" smtClean="0"/>
                        <a:t>이용후기 </a:t>
                      </a:r>
                      <a:r>
                        <a:rPr lang="ko-KR" altLang="en-US" sz="1500" baseline="0" dirty="0" smtClean="0"/>
                        <a:t>목록</a:t>
                      </a:r>
                      <a:endParaRPr lang="en-US" altLang="ko-KR" sz="1500" baseline="0" dirty="0" smtClean="0"/>
                    </a:p>
                    <a:p>
                      <a:pPr algn="l">
                        <a:defRPr sz="1500"/>
                      </a:pPr>
                      <a:r>
                        <a:rPr lang="en-US" sz="1500" baseline="0" dirty="0" smtClean="0"/>
                        <a:t>-</a:t>
                      </a:r>
                      <a:r>
                        <a:rPr lang="ko-KR" altLang="en-US" sz="1500" baseline="0" dirty="0" smtClean="0"/>
                        <a:t>기본 </a:t>
                      </a:r>
                      <a:r>
                        <a:rPr lang="en-US" altLang="ko-KR" sz="1500" baseline="0" dirty="0" smtClean="0"/>
                        <a:t>3</a:t>
                      </a:r>
                      <a:r>
                        <a:rPr lang="ko-KR" altLang="en-US" sz="1500" baseline="0" dirty="0" smtClean="0"/>
                        <a:t>개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2095" y="1519087"/>
            <a:ext cx="2531107" cy="48768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직사각형 7"/>
          <p:cNvSpPr/>
          <p:nvPr/>
        </p:nvSpPr>
        <p:spPr>
          <a:xfrm>
            <a:off x="2882095" y="1874927"/>
            <a:ext cx="1013254" cy="156518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600" b="1" dirty="0" smtClean="0">
                <a:solidFill>
                  <a:schemeClr val="tx1"/>
                </a:solidFill>
              </a:rPr>
              <a:t>세미나문의</a:t>
            </a:r>
            <a:endParaRPr lang="ko-KR" altLang="en-US" sz="600" b="1" dirty="0">
              <a:solidFill>
                <a:schemeClr val="tx1"/>
              </a:solidFill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5198716"/>
              </p:ext>
            </p:extLst>
          </p:nvPr>
        </p:nvGraphicFramePr>
        <p:xfrm>
          <a:off x="8567351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0" name="직사각형 9"/>
          <p:cNvSpPr/>
          <p:nvPr/>
        </p:nvSpPr>
        <p:spPr>
          <a:xfrm>
            <a:off x="114866" y="241014"/>
            <a:ext cx="890500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>
                <a:solidFill>
                  <a:schemeClr val="bg1"/>
                </a:solidFill>
              </a:rPr>
              <a:t> 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 err="1">
                <a:solidFill>
                  <a:schemeClr val="bg1"/>
                </a:solidFill>
              </a:rPr>
              <a:t>모바일</a:t>
            </a:r>
            <a:r>
              <a:rPr lang="ko-KR" altLang="en-US" sz="2500" dirty="0">
                <a:solidFill>
                  <a:schemeClr val="bg1"/>
                </a:solidFill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이용후기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91916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1" name="표 13"/>
          <p:cNvGraphicFramePr/>
          <p:nvPr>
            <p:extLst>
              <p:ext uri="{D42A27DB-BD31-4B8C-83A1-F6EECF244321}">
                <p14:modId xmlns:p14="http://schemas.microsoft.com/office/powerpoint/2010/main" val="1738846493"/>
              </p:ext>
            </p:extLst>
          </p:nvPr>
        </p:nvGraphicFramePr>
        <p:xfrm>
          <a:off x="8567351" y="2405366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후기작성하기 </a:t>
                      </a:r>
                      <a:r>
                        <a:rPr lang="ko-KR" altLang="en-US" dirty="0" err="1" smtClean="0"/>
                        <a:t>모달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0026" y="1656029"/>
            <a:ext cx="2193734" cy="4592595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1603317"/>
              </p:ext>
            </p:extLst>
          </p:nvPr>
        </p:nvGraphicFramePr>
        <p:xfrm>
          <a:off x="8567351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114866" y="241014"/>
            <a:ext cx="9741769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>
                <a:solidFill>
                  <a:schemeClr val="bg1"/>
                </a:solidFill>
              </a:rPr>
              <a:t> 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 err="1">
                <a:solidFill>
                  <a:schemeClr val="bg1"/>
                </a:solidFill>
              </a:rPr>
              <a:t>모바일</a:t>
            </a:r>
            <a:r>
              <a:rPr lang="ko-KR" altLang="en-US" sz="2500" dirty="0">
                <a:solidFill>
                  <a:schemeClr val="bg1"/>
                </a:solidFill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이용후기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dirty="0" err="1" smtClean="0">
                <a:solidFill>
                  <a:schemeClr val="bg1"/>
                </a:solidFill>
                <a:latin typeface="+mj-lt"/>
              </a:rPr>
              <a:t>모달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80721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6577284"/>
              </p:ext>
            </p:extLst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943" y="2435346"/>
            <a:ext cx="4333416" cy="357522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7348" y="2435346"/>
            <a:ext cx="2599362" cy="2374905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288322" y="2022804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7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6" name="표 13"/>
          <p:cNvGraphicFramePr/>
          <p:nvPr>
            <p:extLst>
              <p:ext uri="{D42A27DB-BD31-4B8C-83A1-F6EECF244321}">
                <p14:modId xmlns:p14="http://schemas.microsoft.com/office/powerpoint/2010/main" val="3996306579"/>
              </p:ext>
            </p:extLst>
          </p:nvPr>
        </p:nvGraphicFramePr>
        <p:xfrm>
          <a:off x="8477462" y="2396021"/>
          <a:ext cx="3491813" cy="2212116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83316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 err="1"/>
                        <a:t>기능명</a:t>
                      </a:r>
                      <a:endParaRPr sz="1500" b="1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7</a:t>
                      </a:r>
                      <a:endParaRPr sz="15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세미나</a:t>
                      </a:r>
                      <a:endParaRPr lang="en-US" altLang="ko-KR" dirty="0" smtClean="0"/>
                    </a:p>
                    <a:p>
                      <a:pPr marL="171450" indent="-171450" algn="l">
                        <a:buFontTx/>
                        <a:buChar char="-"/>
                        <a:defRPr sz="1500"/>
                      </a:pPr>
                      <a:r>
                        <a:rPr lang="ko-KR" altLang="en-US" sz="1200" baseline="0" dirty="0" smtClean="0"/>
                        <a:t>세미나에 대한 정보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8</a:t>
                      </a:r>
                      <a:endParaRPr sz="1500" dirty="0"/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sz="1500" dirty="0" smtClean="0"/>
                        <a:t>결제 예정 금액</a:t>
                      </a:r>
                      <a:endParaRPr lang="en-US" altLang="ko-KR" sz="1500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 </a:t>
                      </a:r>
                      <a:r>
                        <a:rPr lang="ko-KR" altLang="en-US" sz="1200" dirty="0" smtClean="0"/>
                        <a:t>최종 결제 금액 표시</a:t>
                      </a:r>
                    </a:p>
                    <a:p>
                      <a:pPr algn="l">
                        <a:defRPr sz="1500"/>
                      </a:pPr>
                      <a:endParaRPr sz="1200" dirty="0"/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7" name="직사각형 16"/>
          <p:cNvSpPr/>
          <p:nvPr/>
        </p:nvSpPr>
        <p:spPr>
          <a:xfrm>
            <a:off x="5219369" y="2062679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8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729946" y="2792627"/>
            <a:ext cx="2842054" cy="2363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b="1" dirty="0" smtClean="0">
                <a:solidFill>
                  <a:schemeClr val="tx1"/>
                </a:solidFill>
              </a:rPr>
              <a:t>IT </a:t>
            </a:r>
            <a:r>
              <a:rPr lang="ko-KR" altLang="en-US" sz="1100" b="1" dirty="0" smtClean="0">
                <a:solidFill>
                  <a:schemeClr val="tx1"/>
                </a:solidFill>
              </a:rPr>
              <a:t>최신 </a:t>
            </a:r>
            <a:r>
              <a:rPr lang="ko-KR" altLang="en-US" sz="1100" b="1" dirty="0" err="1" smtClean="0">
                <a:solidFill>
                  <a:schemeClr val="tx1"/>
                </a:solidFill>
              </a:rPr>
              <a:t>트렌드</a:t>
            </a:r>
            <a:r>
              <a:rPr lang="ko-KR" altLang="en-US" sz="1100" b="1" dirty="0" smtClean="0">
                <a:solidFill>
                  <a:schemeClr val="tx1"/>
                </a:solidFill>
              </a:rPr>
              <a:t> 공유 세미나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729946" y="3169805"/>
            <a:ext cx="3079552" cy="4329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 smtClean="0">
                <a:solidFill>
                  <a:schemeClr val="tx1"/>
                </a:solidFill>
              </a:rPr>
              <a:t>IT </a:t>
            </a:r>
            <a:r>
              <a:rPr lang="ko-KR" altLang="en-US" sz="800" dirty="0" smtClean="0">
                <a:solidFill>
                  <a:schemeClr val="tx1"/>
                </a:solidFill>
              </a:rPr>
              <a:t>최신 </a:t>
            </a:r>
            <a:r>
              <a:rPr lang="ko-KR" altLang="en-US" sz="800" dirty="0" err="1" smtClean="0">
                <a:solidFill>
                  <a:schemeClr val="tx1"/>
                </a:solidFill>
              </a:rPr>
              <a:t>트렌드</a:t>
            </a:r>
            <a:r>
              <a:rPr lang="ko-KR" altLang="en-US" sz="800" dirty="0" smtClean="0">
                <a:solidFill>
                  <a:schemeClr val="tx1"/>
                </a:solidFill>
              </a:rPr>
              <a:t> 공유 세미나는 </a:t>
            </a:r>
            <a:r>
              <a:rPr lang="en-US" altLang="ko-KR" sz="800" dirty="0" smtClean="0">
                <a:solidFill>
                  <a:schemeClr val="tx1"/>
                </a:solidFill>
              </a:rPr>
              <a:t>IT </a:t>
            </a:r>
            <a:r>
              <a:rPr lang="ko-KR" altLang="en-US" sz="800" dirty="0" smtClean="0">
                <a:solidFill>
                  <a:schemeClr val="tx1"/>
                </a:solidFill>
              </a:rPr>
              <a:t>정보를 공유합니다</a:t>
            </a:r>
            <a:r>
              <a:rPr lang="en-US" altLang="ko-KR" sz="800" dirty="0" smtClean="0">
                <a:solidFill>
                  <a:schemeClr val="tx1"/>
                </a:solidFill>
              </a:rPr>
              <a:t>. </a:t>
            </a:r>
            <a:r>
              <a:rPr lang="ko-KR" altLang="en-US" sz="800" dirty="0" smtClean="0">
                <a:solidFill>
                  <a:schemeClr val="tx1"/>
                </a:solidFill>
              </a:rPr>
              <a:t>주로 노트북</a:t>
            </a:r>
            <a:r>
              <a:rPr lang="en-US" altLang="ko-KR" sz="800" dirty="0" smtClean="0">
                <a:solidFill>
                  <a:schemeClr val="tx1"/>
                </a:solidFill>
              </a:rPr>
              <a:t>, </a:t>
            </a:r>
            <a:r>
              <a:rPr lang="ko-KR" altLang="en-US" sz="800" dirty="0" smtClean="0">
                <a:solidFill>
                  <a:schemeClr val="tx1"/>
                </a:solidFill>
              </a:rPr>
              <a:t>데스크톱</a:t>
            </a:r>
            <a:r>
              <a:rPr lang="en-US" altLang="ko-KR" sz="800" dirty="0" smtClean="0">
                <a:solidFill>
                  <a:schemeClr val="tx1"/>
                </a:solidFill>
              </a:rPr>
              <a:t>, </a:t>
            </a:r>
            <a:r>
              <a:rPr lang="ko-KR" altLang="en-US" sz="800" dirty="0" smtClean="0">
                <a:solidFill>
                  <a:schemeClr val="tx1"/>
                </a:solidFill>
              </a:rPr>
              <a:t>휴대폰에 대해 토론하고 친목을 도모합니다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3446" y="4434801"/>
            <a:ext cx="3885591" cy="1064103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862739" y="4333353"/>
            <a:ext cx="3883823" cy="16143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r>
              <a:rPr lang="en-US" altLang="ko-KR" sz="700" dirty="0" smtClean="0">
                <a:solidFill>
                  <a:schemeClr val="tx1"/>
                </a:solidFill>
              </a:rPr>
              <a:t>IT </a:t>
            </a:r>
            <a:r>
              <a:rPr lang="ko-KR" altLang="en-US" sz="700" dirty="0" smtClean="0">
                <a:solidFill>
                  <a:schemeClr val="tx1"/>
                </a:solidFill>
              </a:rPr>
              <a:t>최신 </a:t>
            </a:r>
            <a:r>
              <a:rPr lang="ko-KR" altLang="en-US" sz="700" dirty="0" err="1" smtClean="0">
                <a:solidFill>
                  <a:schemeClr val="tx1"/>
                </a:solidFill>
              </a:rPr>
              <a:t>트렌드</a:t>
            </a:r>
            <a:r>
              <a:rPr lang="ko-KR" altLang="en-US" sz="700" dirty="0" smtClean="0">
                <a:solidFill>
                  <a:schemeClr val="tx1"/>
                </a:solidFill>
              </a:rPr>
              <a:t> 공유 세미나는 </a:t>
            </a:r>
            <a:r>
              <a:rPr lang="en-US" altLang="ko-KR" sz="700" dirty="0" smtClean="0">
                <a:solidFill>
                  <a:schemeClr val="tx1"/>
                </a:solidFill>
              </a:rPr>
              <a:t>IT </a:t>
            </a:r>
            <a:r>
              <a:rPr lang="ko-KR" altLang="en-US" sz="700" dirty="0" smtClean="0">
                <a:solidFill>
                  <a:schemeClr val="tx1"/>
                </a:solidFill>
              </a:rPr>
              <a:t>정보를 공유합니다</a:t>
            </a:r>
            <a:r>
              <a:rPr lang="en-US" altLang="ko-KR" sz="700" dirty="0" smtClean="0">
                <a:solidFill>
                  <a:schemeClr val="tx1"/>
                </a:solidFill>
              </a:rPr>
              <a:t>. </a:t>
            </a:r>
            <a:r>
              <a:rPr lang="ko-KR" altLang="en-US" sz="700" dirty="0" smtClean="0">
                <a:solidFill>
                  <a:schemeClr val="tx1"/>
                </a:solidFill>
              </a:rPr>
              <a:t>주로 노트북</a:t>
            </a:r>
            <a:r>
              <a:rPr lang="en-US" altLang="ko-KR" sz="700" dirty="0" smtClean="0">
                <a:solidFill>
                  <a:schemeClr val="tx1"/>
                </a:solidFill>
              </a:rPr>
              <a:t>, </a:t>
            </a:r>
            <a:r>
              <a:rPr lang="ko-KR" altLang="en-US" sz="700" dirty="0" smtClean="0">
                <a:solidFill>
                  <a:schemeClr val="tx1"/>
                </a:solidFill>
              </a:rPr>
              <a:t>데스크톱</a:t>
            </a:r>
            <a:r>
              <a:rPr lang="en-US" altLang="ko-KR" sz="700" dirty="0" smtClean="0">
                <a:solidFill>
                  <a:schemeClr val="tx1"/>
                </a:solidFill>
              </a:rPr>
              <a:t>, </a:t>
            </a:r>
            <a:r>
              <a:rPr lang="ko-KR" altLang="en-US" sz="700" dirty="0" smtClean="0">
                <a:solidFill>
                  <a:schemeClr val="tx1"/>
                </a:solidFill>
              </a:rPr>
              <a:t>휴대폰에 대해 토론하고 친목을 도모합니다 </a:t>
            </a:r>
            <a:r>
              <a:rPr lang="en-US" altLang="ko-KR" sz="700" dirty="0">
                <a:solidFill>
                  <a:schemeClr val="tx1"/>
                </a:solidFill>
              </a:rPr>
              <a:t>IT </a:t>
            </a:r>
            <a:r>
              <a:rPr lang="ko-KR" altLang="en-US" sz="700" dirty="0">
                <a:solidFill>
                  <a:schemeClr val="tx1"/>
                </a:solidFill>
              </a:rPr>
              <a:t>최신 </a:t>
            </a:r>
            <a:r>
              <a:rPr lang="ko-KR" altLang="en-US" sz="700" dirty="0" err="1">
                <a:solidFill>
                  <a:schemeClr val="tx1"/>
                </a:solidFill>
              </a:rPr>
              <a:t>트렌드</a:t>
            </a:r>
            <a:r>
              <a:rPr lang="ko-KR" altLang="en-US" sz="700" dirty="0">
                <a:solidFill>
                  <a:schemeClr val="tx1"/>
                </a:solidFill>
              </a:rPr>
              <a:t> 공유 세미나는 </a:t>
            </a:r>
            <a:r>
              <a:rPr lang="en-US" altLang="ko-KR" sz="700" dirty="0">
                <a:solidFill>
                  <a:schemeClr val="tx1"/>
                </a:solidFill>
              </a:rPr>
              <a:t>IT </a:t>
            </a:r>
            <a:r>
              <a:rPr lang="ko-KR" altLang="en-US" sz="700" dirty="0">
                <a:solidFill>
                  <a:schemeClr val="tx1"/>
                </a:solidFill>
              </a:rPr>
              <a:t>정보를 공유합니다</a:t>
            </a:r>
            <a:r>
              <a:rPr lang="en-US" altLang="ko-KR" sz="700" dirty="0">
                <a:solidFill>
                  <a:schemeClr val="tx1"/>
                </a:solidFill>
              </a:rPr>
              <a:t>. </a:t>
            </a:r>
            <a:r>
              <a:rPr lang="ko-KR" altLang="en-US" sz="700" dirty="0">
                <a:solidFill>
                  <a:schemeClr val="tx1"/>
                </a:solidFill>
              </a:rPr>
              <a:t>주로 노트북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데스크톱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휴대폰에 대해 토론하고 친목을 </a:t>
            </a:r>
            <a:r>
              <a:rPr lang="ko-KR" altLang="en-US" sz="700" dirty="0" smtClean="0">
                <a:solidFill>
                  <a:schemeClr val="tx1"/>
                </a:solidFill>
              </a:rPr>
              <a:t>도모합니다</a:t>
            </a:r>
            <a:r>
              <a:rPr lang="en-US" altLang="ko-KR" sz="700" dirty="0">
                <a:solidFill>
                  <a:schemeClr val="tx1"/>
                </a:solidFill>
              </a:rPr>
              <a:t>IT </a:t>
            </a:r>
            <a:r>
              <a:rPr lang="ko-KR" altLang="en-US" sz="700" dirty="0">
                <a:solidFill>
                  <a:schemeClr val="tx1"/>
                </a:solidFill>
              </a:rPr>
              <a:t>최신 </a:t>
            </a:r>
            <a:r>
              <a:rPr lang="ko-KR" altLang="en-US" sz="700" dirty="0" err="1">
                <a:solidFill>
                  <a:schemeClr val="tx1"/>
                </a:solidFill>
              </a:rPr>
              <a:t>트렌드</a:t>
            </a:r>
            <a:r>
              <a:rPr lang="ko-KR" altLang="en-US" sz="700" dirty="0">
                <a:solidFill>
                  <a:schemeClr val="tx1"/>
                </a:solidFill>
              </a:rPr>
              <a:t> 공유 세미나는 </a:t>
            </a:r>
            <a:r>
              <a:rPr lang="en-US" altLang="ko-KR" sz="700" dirty="0">
                <a:solidFill>
                  <a:schemeClr val="tx1"/>
                </a:solidFill>
              </a:rPr>
              <a:t>IT </a:t>
            </a:r>
            <a:r>
              <a:rPr lang="ko-KR" altLang="en-US" sz="700" dirty="0">
                <a:solidFill>
                  <a:schemeClr val="tx1"/>
                </a:solidFill>
              </a:rPr>
              <a:t>정보를 공유합니다</a:t>
            </a:r>
            <a:r>
              <a:rPr lang="en-US" altLang="ko-KR" sz="700" dirty="0">
                <a:solidFill>
                  <a:schemeClr val="tx1"/>
                </a:solidFill>
              </a:rPr>
              <a:t>. </a:t>
            </a:r>
            <a:r>
              <a:rPr lang="ko-KR" altLang="en-US" sz="700" dirty="0">
                <a:solidFill>
                  <a:schemeClr val="tx1"/>
                </a:solidFill>
              </a:rPr>
              <a:t>주로 노트북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데스크톱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휴대폰에 대해 토론하고 친목을 </a:t>
            </a:r>
            <a:r>
              <a:rPr lang="ko-KR" altLang="en-US" sz="700" dirty="0" smtClean="0">
                <a:solidFill>
                  <a:schemeClr val="tx1"/>
                </a:solidFill>
              </a:rPr>
              <a:t>도모합니다</a:t>
            </a:r>
            <a:r>
              <a:rPr lang="en-US" altLang="ko-KR" sz="700" dirty="0" smtClean="0">
                <a:solidFill>
                  <a:schemeClr val="tx1"/>
                </a:solidFill>
              </a:rPr>
              <a:t>IT </a:t>
            </a:r>
            <a:r>
              <a:rPr lang="ko-KR" altLang="en-US" sz="700" dirty="0">
                <a:solidFill>
                  <a:schemeClr val="tx1"/>
                </a:solidFill>
              </a:rPr>
              <a:t>최신 </a:t>
            </a:r>
            <a:r>
              <a:rPr lang="ko-KR" altLang="en-US" sz="700" dirty="0" err="1">
                <a:solidFill>
                  <a:schemeClr val="tx1"/>
                </a:solidFill>
              </a:rPr>
              <a:t>트렌드</a:t>
            </a:r>
            <a:r>
              <a:rPr lang="ko-KR" altLang="en-US" sz="700" dirty="0">
                <a:solidFill>
                  <a:schemeClr val="tx1"/>
                </a:solidFill>
              </a:rPr>
              <a:t> 공유 세미나는 </a:t>
            </a:r>
            <a:r>
              <a:rPr lang="en-US" altLang="ko-KR" sz="700" dirty="0">
                <a:solidFill>
                  <a:schemeClr val="tx1"/>
                </a:solidFill>
              </a:rPr>
              <a:t>IT </a:t>
            </a:r>
            <a:r>
              <a:rPr lang="ko-KR" altLang="en-US" sz="700" dirty="0">
                <a:solidFill>
                  <a:schemeClr val="tx1"/>
                </a:solidFill>
              </a:rPr>
              <a:t>정보를 공유합니다</a:t>
            </a:r>
            <a:r>
              <a:rPr lang="en-US" altLang="ko-KR" sz="700" dirty="0">
                <a:solidFill>
                  <a:schemeClr val="tx1"/>
                </a:solidFill>
              </a:rPr>
              <a:t>. </a:t>
            </a:r>
            <a:r>
              <a:rPr lang="ko-KR" altLang="en-US" sz="700" dirty="0">
                <a:solidFill>
                  <a:schemeClr val="tx1"/>
                </a:solidFill>
              </a:rPr>
              <a:t>주로 노트북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데스크톱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휴대폰에 대해 토론하고 친목을 </a:t>
            </a:r>
            <a:r>
              <a:rPr lang="ko-KR" altLang="en-US" sz="700" dirty="0" smtClean="0">
                <a:solidFill>
                  <a:schemeClr val="tx1"/>
                </a:solidFill>
              </a:rPr>
              <a:t>도모합니다</a:t>
            </a:r>
            <a:r>
              <a:rPr lang="en-US" altLang="ko-KR" sz="700" dirty="0" smtClean="0">
                <a:solidFill>
                  <a:schemeClr val="tx1"/>
                </a:solidFill>
              </a:rPr>
              <a:t>IT </a:t>
            </a:r>
            <a:r>
              <a:rPr lang="ko-KR" altLang="en-US" sz="700" dirty="0">
                <a:solidFill>
                  <a:schemeClr val="tx1"/>
                </a:solidFill>
              </a:rPr>
              <a:t>최신 </a:t>
            </a:r>
            <a:r>
              <a:rPr lang="ko-KR" altLang="en-US" sz="700" dirty="0" err="1">
                <a:solidFill>
                  <a:schemeClr val="tx1"/>
                </a:solidFill>
              </a:rPr>
              <a:t>트렌드</a:t>
            </a:r>
            <a:r>
              <a:rPr lang="ko-KR" altLang="en-US" sz="700" dirty="0">
                <a:solidFill>
                  <a:schemeClr val="tx1"/>
                </a:solidFill>
              </a:rPr>
              <a:t> 공유 세미나는 </a:t>
            </a:r>
            <a:r>
              <a:rPr lang="en-US" altLang="ko-KR" sz="700" dirty="0">
                <a:solidFill>
                  <a:schemeClr val="tx1"/>
                </a:solidFill>
              </a:rPr>
              <a:t>IT </a:t>
            </a:r>
            <a:r>
              <a:rPr lang="ko-KR" altLang="en-US" sz="700" dirty="0">
                <a:solidFill>
                  <a:schemeClr val="tx1"/>
                </a:solidFill>
              </a:rPr>
              <a:t>정보를 공유합니다</a:t>
            </a:r>
            <a:r>
              <a:rPr lang="en-US" altLang="ko-KR" sz="700" dirty="0">
                <a:solidFill>
                  <a:schemeClr val="tx1"/>
                </a:solidFill>
              </a:rPr>
              <a:t>. </a:t>
            </a:r>
            <a:r>
              <a:rPr lang="ko-KR" altLang="en-US" sz="700" dirty="0">
                <a:solidFill>
                  <a:schemeClr val="tx1"/>
                </a:solidFill>
              </a:rPr>
              <a:t>주로 노트북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데스크톱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휴대폰에 대해 토론하고 친목을 </a:t>
            </a:r>
            <a:r>
              <a:rPr lang="ko-KR" altLang="en-US" sz="700" dirty="0" smtClean="0">
                <a:solidFill>
                  <a:schemeClr val="tx1"/>
                </a:solidFill>
              </a:rPr>
              <a:t>도모합니다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764692" y="1952368"/>
            <a:ext cx="944345" cy="2965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 smtClean="0">
                <a:solidFill>
                  <a:schemeClr val="tx1"/>
                </a:solidFill>
              </a:rPr>
              <a:t>신청하기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510743" y="2415339"/>
            <a:ext cx="944345" cy="1897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 smtClean="0">
                <a:solidFill>
                  <a:schemeClr val="tx1"/>
                </a:solidFill>
              </a:rPr>
              <a:t>신청 세미나</a:t>
            </a:r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5491217" y="2865728"/>
            <a:ext cx="513217" cy="1443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 smtClean="0">
                <a:solidFill>
                  <a:schemeClr val="bg1">
                    <a:lumMod val="50000"/>
                  </a:schemeClr>
                </a:solidFill>
              </a:rPr>
              <a:t>날짜</a:t>
            </a:r>
            <a:endParaRPr lang="ko-KR" altLang="en-US" sz="7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5491217" y="3232736"/>
            <a:ext cx="513217" cy="1443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smtClean="0">
                <a:solidFill>
                  <a:schemeClr val="bg1">
                    <a:lumMod val="50000"/>
                  </a:schemeClr>
                </a:solidFill>
              </a:rPr>
              <a:t>시간</a:t>
            </a:r>
            <a:endParaRPr lang="ko-KR" altLang="en-US" sz="7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5430134" y="3608533"/>
            <a:ext cx="574300" cy="1215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 smtClean="0">
                <a:solidFill>
                  <a:schemeClr val="bg1">
                    <a:lumMod val="50000"/>
                  </a:schemeClr>
                </a:solidFill>
              </a:rPr>
              <a:t>신청인원</a:t>
            </a:r>
            <a:endParaRPr lang="ko-KR" altLang="en-US" sz="7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14873" y="4436591"/>
            <a:ext cx="383016" cy="141857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45811" y="4434801"/>
            <a:ext cx="501868" cy="190101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00089" y="4412255"/>
            <a:ext cx="276264" cy="190527"/>
          </a:xfrm>
          <a:prstGeom prst="rect">
            <a:avLst/>
          </a:prstGeom>
        </p:spPr>
      </p:pic>
      <p:sp>
        <p:nvSpPr>
          <p:cNvPr id="28" name="직사각형 27"/>
          <p:cNvSpPr/>
          <p:nvPr/>
        </p:nvSpPr>
        <p:spPr>
          <a:xfrm>
            <a:off x="3764692" y="2032966"/>
            <a:ext cx="1013254" cy="156518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b="1" smtClean="0">
                <a:solidFill>
                  <a:schemeClr val="tx1"/>
                </a:solidFill>
              </a:rPr>
              <a:t>바로 예약하기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6306901"/>
              </p:ext>
            </p:extLst>
          </p:nvPr>
        </p:nvGraphicFramePr>
        <p:xfrm>
          <a:off x="8477462" y="1299879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sh_user_w_semiPay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9" name="직사각형 28"/>
          <p:cNvSpPr/>
          <p:nvPr/>
        </p:nvSpPr>
        <p:spPr>
          <a:xfrm>
            <a:off x="114866" y="241014"/>
            <a:ext cx="707918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웹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결제 페이지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1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66593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18" name="그림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7348" y="2435346"/>
            <a:ext cx="2599362" cy="2374905"/>
          </a:xfrm>
          <a:prstGeom prst="rect">
            <a:avLst/>
          </a:prstGeom>
        </p:spPr>
      </p:pic>
      <p:graphicFrame>
        <p:nvGraphicFramePr>
          <p:cNvPr id="15" name="표 13"/>
          <p:cNvGraphicFramePr/>
          <p:nvPr>
            <p:extLst>
              <p:ext uri="{D42A27DB-BD31-4B8C-83A1-F6EECF244321}">
                <p14:modId xmlns:p14="http://schemas.microsoft.com/office/powerpoint/2010/main" val="3673892017"/>
              </p:ext>
            </p:extLst>
          </p:nvPr>
        </p:nvGraphicFramePr>
        <p:xfrm>
          <a:off x="8528994" y="2379658"/>
          <a:ext cx="3491813" cy="1297716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83316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 err="1"/>
                        <a:t>기능명</a:t>
                      </a:r>
                      <a:endParaRPr sz="1500" b="1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7</a:t>
                      </a:r>
                      <a:endParaRPr sz="15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신청자 정보 입력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신청자명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연락처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err="1" smtClean="0"/>
                        <a:t>이메일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요청사항의 예약자 정보를 </a:t>
                      </a:r>
                      <a:r>
                        <a:rPr lang="ko-KR" altLang="en-US" sz="1200" baseline="0" dirty="0" err="1" smtClean="0"/>
                        <a:t>입력받음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16" name="직사각형 15"/>
          <p:cNvSpPr/>
          <p:nvPr/>
        </p:nvSpPr>
        <p:spPr>
          <a:xfrm>
            <a:off x="221398" y="1877198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7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7348" y="2394451"/>
            <a:ext cx="2685601" cy="238252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242" y="2615954"/>
            <a:ext cx="228632" cy="114316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26825" y="4508664"/>
            <a:ext cx="228632" cy="114316"/>
          </a:xfrm>
          <a:prstGeom prst="rect">
            <a:avLst/>
          </a:prstGeom>
        </p:spPr>
      </p:pic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77222"/>
              </p:ext>
            </p:extLst>
          </p:nvPr>
        </p:nvGraphicFramePr>
        <p:xfrm>
          <a:off x="8528994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sh_user_w_semiPay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11" name="그림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6267" y="3460219"/>
            <a:ext cx="4552401" cy="3154959"/>
          </a:xfrm>
          <a:prstGeom prst="rect">
            <a:avLst/>
          </a:prstGeom>
        </p:spPr>
      </p:pic>
      <p:grpSp>
        <p:nvGrpSpPr>
          <p:cNvPr id="19" name="그룹 18"/>
          <p:cNvGrpSpPr/>
          <p:nvPr/>
        </p:nvGrpSpPr>
        <p:grpSpPr>
          <a:xfrm>
            <a:off x="390171" y="1982621"/>
            <a:ext cx="4725027" cy="1495298"/>
            <a:chOff x="369347" y="1956570"/>
            <a:chExt cx="4824507" cy="1495298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09275" y="1956570"/>
              <a:ext cx="4684579" cy="1318768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69347" y="3015311"/>
              <a:ext cx="1912534" cy="436557"/>
            </a:xfrm>
            <a:prstGeom prst="rect">
              <a:avLst/>
            </a:prstGeom>
          </p:spPr>
        </p:pic>
      </p:grpSp>
      <p:sp>
        <p:nvSpPr>
          <p:cNvPr id="20" name="직사각형 19"/>
          <p:cNvSpPr/>
          <p:nvPr/>
        </p:nvSpPr>
        <p:spPr>
          <a:xfrm>
            <a:off x="114866" y="241014"/>
            <a:ext cx="707918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dirty="0">
                <a:solidFill>
                  <a:schemeClr val="bg1"/>
                </a:solidFill>
              </a:rPr>
              <a:t>– </a:t>
            </a:r>
            <a:r>
              <a:rPr lang="ko-KR" altLang="en-US" sz="2500" dirty="0">
                <a:solidFill>
                  <a:schemeClr val="bg1"/>
                </a:solidFill>
              </a:rPr>
              <a:t>웹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결제 페이지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2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97563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912232256"/>
              </p:ext>
            </p:extLst>
          </p:nvPr>
        </p:nvGraphicFramePr>
        <p:xfrm>
          <a:off x="8499892" y="2405366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주의사항</a:t>
                      </a:r>
                      <a:r>
                        <a:rPr lang="en-US" altLang="ko-KR" dirty="0" smtClean="0"/>
                        <a:t>/</a:t>
                      </a:r>
                      <a:r>
                        <a:rPr lang="ko-KR" altLang="en-US" dirty="0" smtClean="0"/>
                        <a:t>서비스동의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dirty="0" smtClean="0"/>
                        <a:t>- </a:t>
                      </a:r>
                      <a:r>
                        <a:rPr lang="ko-KR" altLang="en-US" sz="1200" dirty="0" smtClean="0"/>
                        <a:t>주의사항 텍스트 제공 및 서비스 동의 체크란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0616519"/>
              </p:ext>
            </p:extLst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306" y="2090547"/>
            <a:ext cx="4378110" cy="329448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367" y="5598226"/>
            <a:ext cx="4525892" cy="1017747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17348" y="2435346"/>
            <a:ext cx="2599362" cy="2374905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278488" y="1885400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7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13405" y="2435346"/>
            <a:ext cx="2840498" cy="2519940"/>
          </a:xfrm>
          <a:prstGeom prst="rect">
            <a:avLst/>
          </a:prstGeom>
        </p:spPr>
      </p:pic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6029360"/>
              </p:ext>
            </p:extLst>
          </p:nvPr>
        </p:nvGraphicFramePr>
        <p:xfrm>
          <a:off x="8499892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sh_user_w_semiPay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8" name="직사각형 17"/>
          <p:cNvSpPr/>
          <p:nvPr/>
        </p:nvSpPr>
        <p:spPr>
          <a:xfrm>
            <a:off x="114866" y="241014"/>
            <a:ext cx="707918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dirty="0">
                <a:solidFill>
                  <a:schemeClr val="bg1"/>
                </a:solidFill>
              </a:rPr>
              <a:t>– </a:t>
            </a:r>
            <a:r>
              <a:rPr lang="ko-KR" altLang="en-US" sz="2500" dirty="0">
                <a:solidFill>
                  <a:schemeClr val="bg1"/>
                </a:solidFill>
              </a:rPr>
              <a:t>웹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결제 페이지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3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74011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9532285"/>
              </p:ext>
            </p:extLst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705" y="4234249"/>
            <a:ext cx="4666493" cy="224979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350" y="1863196"/>
            <a:ext cx="5028007" cy="2171185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17348" y="2435346"/>
            <a:ext cx="2599362" cy="2374905"/>
          </a:xfrm>
          <a:prstGeom prst="rect">
            <a:avLst/>
          </a:prstGeom>
        </p:spPr>
      </p:pic>
      <p:graphicFrame>
        <p:nvGraphicFramePr>
          <p:cNvPr id="15" name="표 13"/>
          <p:cNvGraphicFramePr/>
          <p:nvPr>
            <p:extLst>
              <p:ext uri="{D42A27DB-BD31-4B8C-83A1-F6EECF244321}">
                <p14:modId xmlns:p14="http://schemas.microsoft.com/office/powerpoint/2010/main" val="722583734"/>
              </p:ext>
            </p:extLst>
          </p:nvPr>
        </p:nvGraphicFramePr>
        <p:xfrm>
          <a:off x="8516041" y="2402520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주의사항</a:t>
                      </a:r>
                      <a:r>
                        <a:rPr lang="en-US" altLang="ko-KR" dirty="0" smtClean="0"/>
                        <a:t>/</a:t>
                      </a:r>
                      <a:r>
                        <a:rPr lang="ko-KR" altLang="en-US" dirty="0" smtClean="0"/>
                        <a:t>서비스동의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dirty="0" smtClean="0"/>
                        <a:t>- </a:t>
                      </a:r>
                      <a:r>
                        <a:rPr lang="ko-KR" altLang="en-US" sz="1200" dirty="0" smtClean="0"/>
                        <a:t>주의사항 텍스트 제공 및 서비스 동의 체크란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65168" y="2435347"/>
            <a:ext cx="2752028" cy="244145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1929" y="4870718"/>
            <a:ext cx="1584835" cy="207847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36764" y="4810251"/>
            <a:ext cx="752580" cy="314369"/>
          </a:xfrm>
          <a:prstGeom prst="rect">
            <a:avLst/>
          </a:prstGeom>
        </p:spPr>
      </p:pic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5388380"/>
              </p:ext>
            </p:extLst>
          </p:nvPr>
        </p:nvGraphicFramePr>
        <p:xfrm>
          <a:off x="8516041" y="1280670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sh_user_w_semiPay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7" name="직사각형 16"/>
          <p:cNvSpPr/>
          <p:nvPr/>
        </p:nvSpPr>
        <p:spPr>
          <a:xfrm>
            <a:off x="114866" y="241014"/>
            <a:ext cx="7330853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– </a:t>
            </a:r>
            <a:r>
              <a:rPr lang="ko-KR" altLang="en-US" sz="2500" dirty="0">
                <a:solidFill>
                  <a:schemeClr val="bg1"/>
                </a:solidFill>
              </a:rPr>
              <a:t>웹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결제 페이지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4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37354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3632199" y="2852936"/>
            <a:ext cx="7534365" cy="2145310"/>
          </a:xfrm>
        </p:spPr>
        <p:txBody>
          <a:bodyPr/>
          <a:lstStyle/>
          <a:p>
            <a:r>
              <a:rPr lang="en-US" altLang="ko-KR" b="1" dirty="0" smtClean="0"/>
              <a:t>[DB </a:t>
            </a:r>
            <a:r>
              <a:rPr lang="ko-KR" altLang="en-US" b="1" dirty="0" smtClean="0"/>
              <a:t>설계</a:t>
            </a:r>
            <a:r>
              <a:rPr lang="en-US" altLang="ko-KR" b="1" dirty="0" smtClean="0"/>
              <a:t>]</a:t>
            </a:r>
            <a:r>
              <a:rPr lang="ko-KR" altLang="en-US" b="1" dirty="0" smtClean="0"/>
              <a:t> </a:t>
            </a:r>
            <a:r>
              <a:rPr lang="en-US" altLang="ko-KR" b="1" dirty="0" smtClean="0"/>
              <a:t>ERD </a:t>
            </a:r>
            <a:r>
              <a:rPr lang="ko-KR" altLang="en-US" b="1" dirty="0" smtClean="0"/>
              <a:t>설계</a:t>
            </a:r>
            <a:endParaRPr lang="ko-KR" altLang="en-US" b="1" dirty="0"/>
          </a:p>
        </p:txBody>
      </p:sp>
      <p:sp>
        <p:nvSpPr>
          <p:cNvPr id="31" name="제목 1"/>
          <p:cNvSpPr txBox="1">
            <a:spLocks/>
          </p:cNvSpPr>
          <p:nvPr/>
        </p:nvSpPr>
        <p:spPr>
          <a:xfrm>
            <a:off x="7110113" y="4201323"/>
            <a:ext cx="4056452" cy="79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sz="2500" dirty="0"/>
              <a:t>지식공유 플랫폼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1331313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1370077105"/>
              </p:ext>
            </p:extLst>
          </p:nvPr>
        </p:nvGraphicFramePr>
        <p:xfrm>
          <a:off x="8509686" y="2405366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신청 완료 페이지</a:t>
                      </a:r>
                      <a:endParaRPr lang="en-US" altLang="ko-KR" dirty="0" smtClean="0"/>
                    </a:p>
                    <a:p>
                      <a:pPr marL="171450" indent="-171450" algn="l">
                        <a:buFontTx/>
                        <a:buChar char="-"/>
                        <a:defRPr sz="1500"/>
                      </a:pPr>
                      <a:r>
                        <a:rPr lang="ko-KR" altLang="en-US" sz="1200" dirty="0" smtClean="0"/>
                        <a:t>무통장 입금 은행</a:t>
                      </a:r>
                      <a:r>
                        <a:rPr lang="en-US" altLang="ko-KR" sz="1200" dirty="0" smtClean="0"/>
                        <a:t>/</a:t>
                      </a:r>
                      <a:r>
                        <a:rPr lang="ko-KR" altLang="en-US" sz="1200" dirty="0" smtClean="0"/>
                        <a:t>계좌번호 안내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9253763"/>
              </p:ext>
            </p:extLst>
          </p:nvPr>
        </p:nvGraphicFramePr>
        <p:xfrm>
          <a:off x="1369438" y="2409132"/>
          <a:ext cx="5556421" cy="33651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5642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365156">
                <a:tc>
                  <a:txBody>
                    <a:bodyPr/>
                    <a:lstStyle/>
                    <a:p>
                      <a:pPr algn="ctr" latinLnBrk="1"/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신청이 완료 되었습니다</a:t>
                      </a:r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신청 확정을 위해서는 아래의 계좌번호로 무통장입금이 필요합니다</a:t>
                      </a:r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2854593"/>
              </p:ext>
            </p:extLst>
          </p:nvPr>
        </p:nvGraphicFramePr>
        <p:xfrm>
          <a:off x="1972199" y="4154288"/>
          <a:ext cx="4101044" cy="609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476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9628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609599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</a:rPr>
                        <a:t>우리은행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</a:rPr>
                        <a:t>123-1234-12345-12-123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9" name="직사각형 18"/>
          <p:cNvSpPr/>
          <p:nvPr/>
        </p:nvSpPr>
        <p:spPr>
          <a:xfrm>
            <a:off x="3447796" y="5191357"/>
            <a:ext cx="1399703" cy="356333"/>
          </a:xfrm>
          <a:prstGeom prst="rect">
            <a:avLst/>
          </a:prstGeom>
          <a:solidFill>
            <a:srgbClr val="704D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ln>
                  <a:solidFill>
                    <a:schemeClr val="bg1"/>
                  </a:solidFill>
                </a:ln>
                <a:solidFill>
                  <a:srgbClr val="FFC000"/>
                </a:solidFill>
              </a:rPr>
              <a:t>홈으로</a:t>
            </a:r>
            <a:endParaRPr lang="ko-KR" altLang="en-US" sz="1100" dirty="0">
              <a:ln>
                <a:solidFill>
                  <a:schemeClr val="bg1"/>
                </a:solidFill>
              </a:ln>
              <a:solidFill>
                <a:srgbClr val="FFC000"/>
              </a:solidFill>
            </a:endParaRPr>
          </a:p>
        </p:txBody>
      </p:sp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7444463"/>
              </p:ext>
            </p:extLst>
          </p:nvPr>
        </p:nvGraphicFramePr>
        <p:xfrm>
          <a:off x="8509686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sh_user_w_semiPay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4" name="직사각형 13"/>
          <p:cNvSpPr/>
          <p:nvPr/>
        </p:nvSpPr>
        <p:spPr>
          <a:xfrm>
            <a:off x="114866" y="241014"/>
            <a:ext cx="7330853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– </a:t>
            </a:r>
            <a:r>
              <a:rPr lang="ko-KR" altLang="en-US" sz="2500" dirty="0">
                <a:solidFill>
                  <a:schemeClr val="bg1"/>
                </a:solidFill>
              </a:rPr>
              <a:t>웹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결제 페이지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5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35618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3168762865"/>
              </p:ext>
            </p:extLst>
          </p:nvPr>
        </p:nvGraphicFramePr>
        <p:xfrm>
          <a:off x="8559113" y="2395541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 err="1"/>
                        <a:t>기능명</a:t>
                      </a:r>
                      <a:endParaRPr sz="1500" b="1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신청자 정보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ko-KR" altLang="en-US" sz="1200" dirty="0" smtClean="0"/>
                        <a:t>신청자이름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연락처 기입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1446461"/>
              </p:ext>
            </p:extLst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0298" y="1570573"/>
            <a:ext cx="2454254" cy="4773827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3542168" y="1953186"/>
            <a:ext cx="1013254" cy="156518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b="1" dirty="0" smtClean="0">
                <a:solidFill>
                  <a:schemeClr val="tx1"/>
                </a:solidFill>
              </a:rPr>
              <a:t>바로 예약하기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0297" y="4886316"/>
            <a:ext cx="1679897" cy="163480"/>
          </a:xfrm>
          <a:prstGeom prst="rect">
            <a:avLst/>
          </a:prstGeom>
        </p:spPr>
      </p:pic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8548936"/>
              </p:ext>
            </p:extLst>
          </p:nvPr>
        </p:nvGraphicFramePr>
        <p:xfrm>
          <a:off x="8559113" y="1273691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sh_user_m_semiPay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0" name="직사각형 9"/>
          <p:cNvSpPr/>
          <p:nvPr/>
        </p:nvSpPr>
        <p:spPr>
          <a:xfrm>
            <a:off x="114866" y="241014"/>
            <a:ext cx="7720383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– </a:t>
            </a:r>
            <a:r>
              <a:rPr lang="ko-KR" altLang="en-US" sz="2500" dirty="0" err="1" smtClean="0">
                <a:solidFill>
                  <a:schemeClr val="bg1"/>
                </a:solidFill>
              </a:rPr>
              <a:t>모바일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결제 페이지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1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21151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4268055733"/>
              </p:ext>
            </p:extLst>
          </p:nvPr>
        </p:nvGraphicFramePr>
        <p:xfrm>
          <a:off x="8509686" y="2395541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주최자 정보 및 결제 예정 금액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ko-KR" altLang="en-US" sz="1200" dirty="0" smtClean="0"/>
                        <a:t>사용자에게 정보 제공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5745317"/>
              </p:ext>
            </p:extLst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8683" y="1442887"/>
            <a:ext cx="2290881" cy="5029200"/>
          </a:xfrm>
          <a:prstGeom prst="rect">
            <a:avLst/>
          </a:prstGeom>
        </p:spPr>
      </p:pic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2200232"/>
              </p:ext>
            </p:extLst>
          </p:nvPr>
        </p:nvGraphicFramePr>
        <p:xfrm>
          <a:off x="8509686" y="1273691"/>
          <a:ext cx="3491813" cy="8498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506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sh_user_m_semiPay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114866" y="241014"/>
            <a:ext cx="7720383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– </a:t>
            </a:r>
            <a:r>
              <a:rPr lang="ko-KR" altLang="en-US" sz="2500" dirty="0" err="1">
                <a:solidFill>
                  <a:schemeClr val="bg1"/>
                </a:solidFill>
              </a:rPr>
              <a:t>모바일</a:t>
            </a:r>
            <a:r>
              <a:rPr lang="ko-KR" altLang="en-US" sz="2500" dirty="0">
                <a:solidFill>
                  <a:schemeClr val="bg1"/>
                </a:solidFill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결제 페이지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2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34811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4259888782"/>
              </p:ext>
            </p:extLst>
          </p:nvPr>
        </p:nvGraphicFramePr>
        <p:xfrm>
          <a:off x="8493211" y="2405366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sz="1200" dirty="0" smtClean="0"/>
                        <a:t>서비스 동의</a:t>
                      </a:r>
                      <a:endParaRPr lang="en-US" altLang="ko-KR" sz="1200" dirty="0" smtClean="0"/>
                    </a:p>
                    <a:p>
                      <a:pPr algn="l">
                        <a:defRPr sz="1500"/>
                      </a:pPr>
                      <a:r>
                        <a:rPr lang="en-US" sz="1200" dirty="0" smtClean="0"/>
                        <a:t>-</a:t>
                      </a:r>
                      <a:r>
                        <a:rPr lang="ko-KR" altLang="en-US" sz="1200" dirty="0" smtClean="0"/>
                        <a:t>서비스 동의 및 신청 버튼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6312210"/>
              </p:ext>
            </p:extLst>
          </p:nvPr>
        </p:nvGraphicFramePr>
        <p:xfrm>
          <a:off x="131601" y="1283516"/>
          <a:ext cx="7982669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8266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0144" y="1570573"/>
            <a:ext cx="2155010" cy="4773827"/>
          </a:xfrm>
          <a:prstGeom prst="rect">
            <a:avLst/>
          </a:prstGeom>
        </p:spPr>
      </p:pic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4671932"/>
              </p:ext>
            </p:extLst>
          </p:nvPr>
        </p:nvGraphicFramePr>
        <p:xfrm>
          <a:off x="8493211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sh_user_m_semiPay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114866" y="241014"/>
            <a:ext cx="7720383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– </a:t>
            </a:r>
            <a:r>
              <a:rPr lang="ko-KR" altLang="en-US" sz="2500" dirty="0" err="1">
                <a:solidFill>
                  <a:schemeClr val="bg1"/>
                </a:solidFill>
              </a:rPr>
              <a:t>모바일</a:t>
            </a:r>
            <a:r>
              <a:rPr lang="ko-KR" altLang="en-US" sz="2500" dirty="0">
                <a:solidFill>
                  <a:schemeClr val="bg1"/>
                </a:solidFill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결제 페이지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3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30094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2679435470"/>
              </p:ext>
            </p:extLst>
          </p:nvPr>
        </p:nvGraphicFramePr>
        <p:xfrm>
          <a:off x="8526162" y="2405366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신청 완료 페이지</a:t>
                      </a:r>
                      <a:endParaRPr lang="en-US" altLang="ko-KR" dirty="0" smtClean="0"/>
                    </a:p>
                    <a:p>
                      <a:pPr marL="171450" indent="-171450" algn="l">
                        <a:buFontTx/>
                        <a:buChar char="-"/>
                        <a:defRPr sz="1500"/>
                      </a:pPr>
                      <a:r>
                        <a:rPr lang="ko-KR" altLang="en-US" sz="1200" dirty="0" smtClean="0"/>
                        <a:t>무통장 입금 은행</a:t>
                      </a:r>
                      <a:r>
                        <a:rPr lang="en-US" altLang="ko-KR" sz="1200" dirty="0" smtClean="0"/>
                        <a:t>/</a:t>
                      </a:r>
                      <a:r>
                        <a:rPr lang="ko-KR" altLang="en-US" sz="1200" dirty="0" smtClean="0"/>
                        <a:t>계좌번호 안내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428115"/>
              </p:ext>
            </p:extLst>
          </p:nvPr>
        </p:nvGraphicFramePr>
        <p:xfrm>
          <a:off x="131601" y="1283516"/>
          <a:ext cx="7982669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8266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3181763" y="2823787"/>
            <a:ext cx="2150076" cy="12772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100" dirty="0"/>
              <a:t>신청이 완료 되었습니다</a:t>
            </a:r>
            <a:endParaRPr lang="en-US" altLang="ko-KR" sz="1100" dirty="0"/>
          </a:p>
          <a:p>
            <a:pPr algn="ctr"/>
            <a:endParaRPr lang="en-US" altLang="ko-KR" sz="1100" dirty="0"/>
          </a:p>
          <a:p>
            <a:pPr algn="ctr"/>
            <a:r>
              <a:rPr lang="ko-KR" altLang="en-US" sz="1100" dirty="0"/>
              <a:t>신청 확정을 위해서는 아래의 계좌번호로 무통장입금이 필요합니다</a:t>
            </a:r>
            <a:endParaRPr lang="en-US" altLang="ko-KR" sz="1100" dirty="0"/>
          </a:p>
          <a:p>
            <a:endParaRPr lang="en-US" altLang="ko-KR" sz="1100" dirty="0"/>
          </a:p>
          <a:p>
            <a:endParaRPr lang="en-US" altLang="ko-KR" sz="1100" dirty="0"/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7901122"/>
              </p:ext>
            </p:extLst>
          </p:nvPr>
        </p:nvGraphicFramePr>
        <p:xfrm>
          <a:off x="3257861" y="4047867"/>
          <a:ext cx="1997879" cy="3979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568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39219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97991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우리은행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123-1234-12345-12-123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2" name="직사각형 11"/>
          <p:cNvSpPr/>
          <p:nvPr/>
        </p:nvSpPr>
        <p:spPr>
          <a:xfrm>
            <a:off x="3556948" y="4705350"/>
            <a:ext cx="1399703" cy="356333"/>
          </a:xfrm>
          <a:prstGeom prst="rect">
            <a:avLst/>
          </a:prstGeom>
          <a:solidFill>
            <a:srgbClr val="704D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ln>
                  <a:solidFill>
                    <a:schemeClr val="bg1"/>
                  </a:solidFill>
                </a:ln>
                <a:solidFill>
                  <a:srgbClr val="FFC000"/>
                </a:solidFill>
              </a:rPr>
              <a:t>홈으로</a:t>
            </a:r>
            <a:endParaRPr lang="ko-KR" altLang="en-US" sz="800" dirty="0">
              <a:ln>
                <a:solidFill>
                  <a:schemeClr val="bg1"/>
                </a:solidFill>
              </a:ln>
              <a:solidFill>
                <a:srgbClr val="FFC000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0744" y="1556036"/>
            <a:ext cx="2265041" cy="262843"/>
          </a:xfrm>
          <a:prstGeom prst="rect">
            <a:avLst/>
          </a:prstGeom>
        </p:spPr>
      </p:pic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9075555"/>
              </p:ext>
            </p:extLst>
          </p:nvPr>
        </p:nvGraphicFramePr>
        <p:xfrm>
          <a:off x="3117818" y="1543008"/>
          <a:ext cx="2277967" cy="47095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7796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4709511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7672381"/>
              </p:ext>
            </p:extLst>
          </p:nvPr>
        </p:nvGraphicFramePr>
        <p:xfrm>
          <a:off x="8526162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sh_user_m_semiPay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1" name="직사각형 10"/>
          <p:cNvSpPr/>
          <p:nvPr/>
        </p:nvSpPr>
        <p:spPr>
          <a:xfrm>
            <a:off x="114866" y="241014"/>
            <a:ext cx="7574509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500" dirty="0" err="1">
                <a:solidFill>
                  <a:schemeClr val="bg1"/>
                </a:solidFill>
              </a:rPr>
              <a:t>모바일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결제 페이지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4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56933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2342921597"/>
              </p:ext>
            </p:extLst>
          </p:nvPr>
        </p:nvGraphicFramePr>
        <p:xfrm>
          <a:off x="8583827" y="2399191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세미나 참가 예약 및 결제 관리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</a:t>
                      </a:r>
                      <a:r>
                        <a:rPr lang="ko-KR" altLang="en-US" sz="1200" baseline="0" dirty="0" smtClean="0"/>
                        <a:t> </a:t>
                      </a:r>
                      <a:r>
                        <a:rPr lang="ko-KR" altLang="en-US" sz="1200" baseline="0" dirty="0" err="1" smtClean="0"/>
                        <a:t>세미나명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해당 세미나 상세 페이지로 이동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예약자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예약자 리스트 확인 가능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주최자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주최자 회원정보 팝업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0740624"/>
              </p:ext>
            </p:extLst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2265398" y="2009063"/>
            <a:ext cx="230383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 smtClean="0"/>
              <a:t>세미나 </a:t>
            </a:r>
            <a:r>
              <a:rPr lang="ko-KR" altLang="en-US" sz="1200" b="1" dirty="0"/>
              <a:t>참가 예약 </a:t>
            </a:r>
            <a:r>
              <a:rPr lang="ko-KR" altLang="en-US" sz="1200" b="1" dirty="0" smtClean="0"/>
              <a:t>및 </a:t>
            </a:r>
            <a:r>
              <a:rPr lang="ko-KR" altLang="en-US" sz="1200" b="1" dirty="0"/>
              <a:t>결제 관리</a:t>
            </a: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098709"/>
              </p:ext>
            </p:extLst>
          </p:nvPr>
        </p:nvGraphicFramePr>
        <p:xfrm>
          <a:off x="2265398" y="2616413"/>
          <a:ext cx="5222791" cy="31828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85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00649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52722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40255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79907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683741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err="1" smtClean="0">
                          <a:solidFill>
                            <a:schemeClr val="tx1"/>
                          </a:solidFill>
                        </a:rPr>
                        <a:t>세미나명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예약자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세미나 일시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진행상태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주최자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15/30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2020-05-22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결제취소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dsdfas152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유튜브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크리에이터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마케팅 새로운 방법을 공개합니다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!!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10/20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2020-05-02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asdsad53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대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돈관리하기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딱 좋은 시기인데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5/40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2020-03-22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세미나종료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6/45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결제취소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유튜브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크리에이터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마케팅 새로운 방법을 공개합니다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!!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7/50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2/30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2020-03-12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세미나종료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474645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대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돈관리하기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딱 좋은 시기인데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50/50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3" name="직사각형 22"/>
          <p:cNvSpPr/>
          <p:nvPr/>
        </p:nvSpPr>
        <p:spPr>
          <a:xfrm>
            <a:off x="2333786" y="2767650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2333786" y="3143308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2333786" y="3523922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2333786" y="3954574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2333786" y="4700187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2333786" y="4342041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2333786" y="5079413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2333786" y="5484741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839" y="1289959"/>
            <a:ext cx="1475158" cy="5341499"/>
          </a:xfrm>
          <a:prstGeom prst="rect">
            <a:avLst/>
          </a:prstGeom>
        </p:spPr>
      </p:pic>
      <p:sp>
        <p:nvSpPr>
          <p:cNvPr id="31" name="직사각형 30"/>
          <p:cNvSpPr/>
          <p:nvPr/>
        </p:nvSpPr>
        <p:spPr>
          <a:xfrm>
            <a:off x="1919409" y="1780787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8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32" name="표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3044061"/>
              </p:ext>
            </p:extLst>
          </p:nvPr>
        </p:nvGraphicFramePr>
        <p:xfrm>
          <a:off x="2207732" y="2350216"/>
          <a:ext cx="420137" cy="2201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013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2201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삭제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7649" y="5972398"/>
            <a:ext cx="1448002" cy="314369"/>
          </a:xfrm>
          <a:prstGeom prst="rect">
            <a:avLst/>
          </a:prstGeom>
        </p:spPr>
      </p:pic>
      <p:graphicFrame>
        <p:nvGraphicFramePr>
          <p:cNvPr id="22" name="표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7542566"/>
              </p:ext>
            </p:extLst>
          </p:nvPr>
        </p:nvGraphicFramePr>
        <p:xfrm>
          <a:off x="8583827" y="1277341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sh_admin_semiBook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0" name="직사각형 19"/>
          <p:cNvSpPr/>
          <p:nvPr/>
        </p:nvSpPr>
        <p:spPr>
          <a:xfrm>
            <a:off x="114866" y="241014"/>
            <a:ext cx="5936240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관리자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예약관리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1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26470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2625939663"/>
              </p:ext>
            </p:extLst>
          </p:nvPr>
        </p:nvGraphicFramePr>
        <p:xfrm>
          <a:off x="8518349" y="2395906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세미나 참가 예약 및 결제 관리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</a:t>
                      </a:r>
                      <a:r>
                        <a:rPr lang="ko-KR" altLang="en-US" sz="1200" baseline="0" dirty="0" smtClean="0"/>
                        <a:t> </a:t>
                      </a:r>
                      <a:r>
                        <a:rPr lang="ko-KR" altLang="en-US" sz="1200" baseline="0" dirty="0" err="1" smtClean="0"/>
                        <a:t>세미나명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해당 세미나 상세 페이지로 이동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예약자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예약자 리스트 확인 가능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주최자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주최자 회원정보 팝업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2265398" y="2009063"/>
            <a:ext cx="230383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 smtClean="0"/>
              <a:t>세미나 </a:t>
            </a:r>
            <a:r>
              <a:rPr lang="ko-KR" altLang="en-US" sz="1200" b="1" dirty="0"/>
              <a:t>참가 예약 </a:t>
            </a:r>
            <a:r>
              <a:rPr lang="ko-KR" altLang="en-US" sz="1200" b="1" dirty="0" smtClean="0"/>
              <a:t>및 </a:t>
            </a:r>
            <a:r>
              <a:rPr lang="ko-KR" altLang="en-US" sz="1200" b="1" dirty="0"/>
              <a:t>결제 관리</a:t>
            </a: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/>
          </p:nvPr>
        </p:nvGraphicFramePr>
        <p:xfrm>
          <a:off x="2265398" y="2616413"/>
          <a:ext cx="5222791" cy="31828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85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00649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52722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40255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79907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683741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err="1" smtClean="0">
                          <a:solidFill>
                            <a:schemeClr val="tx1"/>
                          </a:solidFill>
                        </a:rPr>
                        <a:t>세미나명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예약자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세미나 일시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진행상태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주최자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15/30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2020-05-22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결제취소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dsdfas152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유튜브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크리에이터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마케팅 새로운 방법을 공개합니다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!!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10/20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2020-05-02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asdsad53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대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돈관리하기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딱 좋은 시기인데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5/40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2020-03-22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세미나종료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6/45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결제취소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유튜브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크리에이터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마케팅 새로운 방법을 공개합니다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!!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7/50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2/30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2020-03-12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세미나종료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474645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대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돈관리하기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딱 좋은 시기인데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50/50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3" name="직사각형 22"/>
          <p:cNvSpPr/>
          <p:nvPr/>
        </p:nvSpPr>
        <p:spPr>
          <a:xfrm>
            <a:off x="2333786" y="2767650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2333786" y="3143308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2333786" y="3523922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2333786" y="3954574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2333786" y="4700187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2333786" y="4342041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2333786" y="5079413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2333786" y="5484741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839" y="1289959"/>
            <a:ext cx="1475158" cy="5341499"/>
          </a:xfrm>
          <a:prstGeom prst="rect">
            <a:avLst/>
          </a:prstGeom>
        </p:spPr>
      </p:pic>
      <p:sp>
        <p:nvSpPr>
          <p:cNvPr id="31" name="직사각형 30"/>
          <p:cNvSpPr/>
          <p:nvPr/>
        </p:nvSpPr>
        <p:spPr>
          <a:xfrm>
            <a:off x="1919409" y="1780787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8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32" name="표 31"/>
          <p:cNvGraphicFramePr>
            <a:graphicFrameLocks noGrp="1"/>
          </p:cNvGraphicFramePr>
          <p:nvPr>
            <p:extLst/>
          </p:nvPr>
        </p:nvGraphicFramePr>
        <p:xfrm>
          <a:off x="2207732" y="2350216"/>
          <a:ext cx="420137" cy="2201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013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2201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삭제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9208374"/>
              </p:ext>
            </p:extLst>
          </p:nvPr>
        </p:nvGraphicFramePr>
        <p:xfrm>
          <a:off x="139839" y="1289958"/>
          <a:ext cx="8032096" cy="533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340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808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1" name="표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3153917"/>
              </p:ext>
            </p:extLst>
          </p:nvPr>
        </p:nvGraphicFramePr>
        <p:xfrm>
          <a:off x="2773659" y="2744021"/>
          <a:ext cx="3118021" cy="14737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1802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473755">
                <a:tc>
                  <a:txBody>
                    <a:bodyPr/>
                    <a:lstStyle/>
                    <a:p>
                      <a:pPr algn="ctr" latinLnBrk="1"/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정말 삭제 하시겠습니까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2" name="표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5648837"/>
              </p:ext>
            </p:extLst>
          </p:nvPr>
        </p:nvGraphicFramePr>
        <p:xfrm>
          <a:off x="3539286" y="3669649"/>
          <a:ext cx="591498" cy="2446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149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2446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확인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3" name="표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4359613"/>
              </p:ext>
            </p:extLst>
          </p:nvPr>
        </p:nvGraphicFramePr>
        <p:xfrm>
          <a:off x="4485436" y="3669649"/>
          <a:ext cx="591498" cy="2446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149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2446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취소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4" name="직사각형 33"/>
          <p:cNvSpPr/>
          <p:nvPr/>
        </p:nvSpPr>
        <p:spPr>
          <a:xfrm>
            <a:off x="5518464" y="2799898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 smtClean="0"/>
              <a:t>X</a:t>
            </a:r>
            <a:endParaRPr lang="ko-KR" altLang="en-US" dirty="0"/>
          </a:p>
        </p:txBody>
      </p:sp>
      <p:graphicFrame>
        <p:nvGraphicFramePr>
          <p:cNvPr id="36" name="표 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1820212"/>
              </p:ext>
            </p:extLst>
          </p:nvPr>
        </p:nvGraphicFramePr>
        <p:xfrm>
          <a:off x="8518349" y="127405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sh_admin_semiBook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5" name="직사각형 34"/>
          <p:cNvSpPr/>
          <p:nvPr/>
        </p:nvSpPr>
        <p:spPr>
          <a:xfrm>
            <a:off x="114866" y="241014"/>
            <a:ext cx="6401111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관리자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예약관리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삭제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54806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4088495357"/>
              </p:ext>
            </p:extLst>
          </p:nvPr>
        </p:nvGraphicFramePr>
        <p:xfrm>
          <a:off x="8509686" y="2411808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세미나 참가 예약 및 결제 관리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</a:t>
                      </a:r>
                      <a:r>
                        <a:rPr lang="ko-KR" altLang="en-US" sz="1200" baseline="0" dirty="0" smtClean="0"/>
                        <a:t> </a:t>
                      </a:r>
                      <a:r>
                        <a:rPr lang="ko-KR" altLang="en-US" sz="1200" baseline="0" dirty="0" err="1" smtClean="0"/>
                        <a:t>세미나명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해당 세미나 상세 페이지로 이동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예약자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예약자 리스트 확인 가능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주최자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주최자 회원정보 팝업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2265398" y="2009063"/>
            <a:ext cx="230383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 smtClean="0"/>
              <a:t>세미나 </a:t>
            </a:r>
            <a:r>
              <a:rPr lang="ko-KR" altLang="en-US" sz="1200" b="1" dirty="0"/>
              <a:t>참가 예약 </a:t>
            </a:r>
            <a:r>
              <a:rPr lang="ko-KR" altLang="en-US" sz="1200" b="1" dirty="0" smtClean="0"/>
              <a:t>및 </a:t>
            </a:r>
            <a:r>
              <a:rPr lang="ko-KR" altLang="en-US" sz="1200" b="1" dirty="0"/>
              <a:t>결제 관리</a:t>
            </a: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/>
          </p:nvPr>
        </p:nvGraphicFramePr>
        <p:xfrm>
          <a:off x="2265398" y="2616413"/>
          <a:ext cx="5222791" cy="31828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85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00649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52722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40255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79907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683741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err="1" smtClean="0">
                          <a:solidFill>
                            <a:schemeClr val="tx1"/>
                          </a:solidFill>
                        </a:rPr>
                        <a:t>세미나명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예약자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세미나 일시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진행상태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주최자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15/30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2020-05-22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결제취소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dsdfas152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유튜브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크리에이터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마케팅 새로운 방법을 공개합니다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!!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10/20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2020-05-02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asdsad53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대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돈관리하기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딱 좋은 시기인데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5/40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2020-03-22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세미나종료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6/45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결제취소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유튜브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크리에이터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마케팅 새로운 방법을 공개합니다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!!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7/50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2/30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2020-03-12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세미나종료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474645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대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돈관리하기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딱 좋은 시기인데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50/50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3" name="직사각형 22"/>
          <p:cNvSpPr/>
          <p:nvPr/>
        </p:nvSpPr>
        <p:spPr>
          <a:xfrm>
            <a:off x="2333786" y="2767650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2333786" y="3143308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2333786" y="3523922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2333786" y="3954574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2333786" y="4700187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2333786" y="4342041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2333786" y="5079413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2333786" y="5484741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839" y="1289959"/>
            <a:ext cx="1475158" cy="5341499"/>
          </a:xfrm>
          <a:prstGeom prst="rect">
            <a:avLst/>
          </a:prstGeom>
        </p:spPr>
      </p:pic>
      <p:sp>
        <p:nvSpPr>
          <p:cNvPr id="31" name="직사각형 30"/>
          <p:cNvSpPr/>
          <p:nvPr/>
        </p:nvSpPr>
        <p:spPr>
          <a:xfrm>
            <a:off x="1919409" y="1780787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8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9162020"/>
              </p:ext>
            </p:extLst>
          </p:nvPr>
        </p:nvGraphicFramePr>
        <p:xfrm>
          <a:off x="139839" y="1289958"/>
          <a:ext cx="8032096" cy="533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340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808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614698"/>
              </p:ext>
            </p:extLst>
          </p:nvPr>
        </p:nvGraphicFramePr>
        <p:xfrm>
          <a:off x="2773659" y="1953186"/>
          <a:ext cx="3118021" cy="41674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1802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4167446">
                <a:tc>
                  <a:txBody>
                    <a:bodyPr/>
                    <a:lstStyle/>
                    <a:p>
                      <a:pPr latinLnBrk="1"/>
                      <a:endParaRPr lang="en-US" altLang="ko-KR" sz="15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500" dirty="0" smtClean="0">
                          <a:solidFill>
                            <a:schemeClr val="tx1"/>
                          </a:solidFill>
                        </a:rPr>
                        <a:t>예약자 리스트</a:t>
                      </a:r>
                      <a:endParaRPr lang="ko-KR" alt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2266197"/>
              </p:ext>
            </p:extLst>
          </p:nvPr>
        </p:nvGraphicFramePr>
        <p:xfrm>
          <a:off x="3086309" y="2630860"/>
          <a:ext cx="2481649" cy="31828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817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89792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815546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3868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예약자명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err="1" smtClean="0">
                          <a:solidFill>
                            <a:schemeClr val="tx1"/>
                          </a:solidFill>
                        </a:rPr>
                        <a:t>예약일시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결제상태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홍길동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2020-03-31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김길동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2020-03-31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결제대기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신길동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2020-03-31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이길동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2020-03-31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박길동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2020-03-31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결제대기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조길동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2020-03-31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47464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최길동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2020-03-31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5543178" y="2009063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 smtClean="0"/>
              <a:t>X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7594" y="5855812"/>
            <a:ext cx="1008017" cy="218846"/>
          </a:xfrm>
          <a:prstGeom prst="rect">
            <a:avLst/>
          </a:prstGeom>
        </p:spPr>
      </p:pic>
      <p:graphicFrame>
        <p:nvGraphicFramePr>
          <p:cNvPr id="33" name="표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3694502"/>
              </p:ext>
            </p:extLst>
          </p:nvPr>
        </p:nvGraphicFramePr>
        <p:xfrm>
          <a:off x="8509686" y="1289958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sh_admin_semiBook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2" name="직사각형 31"/>
          <p:cNvSpPr/>
          <p:nvPr/>
        </p:nvSpPr>
        <p:spPr>
          <a:xfrm>
            <a:off x="114866" y="241014"/>
            <a:ext cx="7795724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관리자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예약관리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예약자 리스트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68538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1813672438"/>
              </p:ext>
            </p:extLst>
          </p:nvPr>
        </p:nvGraphicFramePr>
        <p:xfrm>
          <a:off x="8509686" y="2399191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세미나 참가 예약 및 결제 관리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</a:t>
                      </a:r>
                      <a:r>
                        <a:rPr lang="ko-KR" altLang="en-US" sz="1200" baseline="0" dirty="0" smtClean="0"/>
                        <a:t> </a:t>
                      </a:r>
                      <a:r>
                        <a:rPr lang="ko-KR" altLang="en-US" sz="1200" baseline="0" dirty="0" err="1" smtClean="0"/>
                        <a:t>세미나명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해당 세미나 상세 페이지로 이동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예약자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예약자 리스트 확인 가능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주최자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주최자 회원정보 팝업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2265398" y="2009063"/>
            <a:ext cx="230383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 smtClean="0"/>
              <a:t>세미나 </a:t>
            </a:r>
            <a:r>
              <a:rPr lang="ko-KR" altLang="en-US" sz="1200" b="1" dirty="0"/>
              <a:t>참가 예약 </a:t>
            </a:r>
            <a:r>
              <a:rPr lang="ko-KR" altLang="en-US" sz="1200" b="1" dirty="0" smtClean="0"/>
              <a:t>및 </a:t>
            </a:r>
            <a:r>
              <a:rPr lang="ko-KR" altLang="en-US" sz="1200" b="1" dirty="0"/>
              <a:t>결제 관리</a:t>
            </a: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/>
          </p:nvPr>
        </p:nvGraphicFramePr>
        <p:xfrm>
          <a:off x="2265398" y="2616413"/>
          <a:ext cx="5222791" cy="31828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85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00649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52722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40255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79907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683741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err="1" smtClean="0">
                          <a:solidFill>
                            <a:schemeClr val="tx1"/>
                          </a:solidFill>
                        </a:rPr>
                        <a:t>세미나명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예약자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세미나 일시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진행상태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주최자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15/30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2020-05-22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결제취소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dsdfas152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유튜브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크리에이터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마케팅 새로운 방법을 공개합니다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!!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10/20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2020-05-02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asdsad53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대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돈관리하기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딱 좋은 시기인데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5/40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2020-03-22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세미나종료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6/45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결제취소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유튜브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크리에이터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마케팅 새로운 방법을 공개합니다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!!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7/50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2/30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2020-03-12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세미나종료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474645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대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돈관리하기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딱 좋은 시기인데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50/50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3" name="직사각형 22"/>
          <p:cNvSpPr/>
          <p:nvPr/>
        </p:nvSpPr>
        <p:spPr>
          <a:xfrm>
            <a:off x="2333786" y="2767650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2333786" y="3143308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2333786" y="3523922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2333786" y="3954574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2333786" y="4700187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2333786" y="4342041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2333786" y="5079413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2333786" y="5484741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839" y="1289959"/>
            <a:ext cx="1475158" cy="5341499"/>
          </a:xfrm>
          <a:prstGeom prst="rect">
            <a:avLst/>
          </a:prstGeom>
        </p:spPr>
      </p:pic>
      <p:sp>
        <p:nvSpPr>
          <p:cNvPr id="31" name="직사각형 30"/>
          <p:cNvSpPr/>
          <p:nvPr/>
        </p:nvSpPr>
        <p:spPr>
          <a:xfrm>
            <a:off x="1919409" y="1780787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8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9" name="표 18"/>
          <p:cNvGraphicFramePr>
            <a:graphicFrameLocks noGrp="1"/>
          </p:cNvGraphicFramePr>
          <p:nvPr>
            <p:extLst/>
          </p:nvPr>
        </p:nvGraphicFramePr>
        <p:xfrm>
          <a:off x="139839" y="1289958"/>
          <a:ext cx="8032096" cy="533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340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808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8434123"/>
              </p:ext>
            </p:extLst>
          </p:nvPr>
        </p:nvGraphicFramePr>
        <p:xfrm>
          <a:off x="2773659" y="1953186"/>
          <a:ext cx="3118021" cy="41674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1802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4167446">
                <a:tc>
                  <a:txBody>
                    <a:bodyPr/>
                    <a:lstStyle/>
                    <a:p>
                      <a:pPr latinLnBrk="1"/>
                      <a:endParaRPr lang="en-US" altLang="ko-KR" sz="15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5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500" dirty="0" smtClean="0">
                          <a:solidFill>
                            <a:schemeClr val="tx1"/>
                          </a:solidFill>
                        </a:rPr>
                        <a:t>주최자 </a:t>
                      </a:r>
                      <a:r>
                        <a:rPr lang="en-US" altLang="ko-KR" sz="1500" dirty="0" err="1" smtClean="0">
                          <a:solidFill>
                            <a:schemeClr val="tx1"/>
                          </a:solidFill>
                        </a:rPr>
                        <a:t>sadasd</a:t>
                      </a:r>
                      <a:r>
                        <a:rPr lang="ko-KR" altLang="en-US" sz="1500" baseline="0" dirty="0" smtClean="0">
                          <a:solidFill>
                            <a:schemeClr val="tx1"/>
                          </a:solidFill>
                        </a:rPr>
                        <a:t>님 회원정보</a:t>
                      </a:r>
                      <a:endParaRPr lang="ko-KR" alt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8763239"/>
              </p:ext>
            </p:extLst>
          </p:nvPr>
        </p:nvGraphicFramePr>
        <p:xfrm>
          <a:off x="3322094" y="3005167"/>
          <a:ext cx="2021150" cy="25883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387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25727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868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예약자명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err="1" smtClean="0">
                          <a:solidFill>
                            <a:schemeClr val="tx1"/>
                          </a:solidFill>
                        </a:rPr>
                        <a:t>예약일시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이름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김길동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아이디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adfasdf5452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주소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서울 강남구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이메일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adsfasdf@gmail.com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326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닉네임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동길김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2127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휴대폰번호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010-1234-5678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5543178" y="2009063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 smtClean="0"/>
              <a:t>X</a:t>
            </a:r>
            <a:endParaRPr lang="ko-KR" altLang="en-US" dirty="0"/>
          </a:p>
        </p:txBody>
      </p:sp>
      <p:graphicFrame>
        <p:nvGraphicFramePr>
          <p:cNvPr id="35" name="표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6361662"/>
              </p:ext>
            </p:extLst>
          </p:nvPr>
        </p:nvGraphicFramePr>
        <p:xfrm>
          <a:off x="8509686" y="1277341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sh_admin_semiBook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2" name="직사각형 21"/>
          <p:cNvSpPr/>
          <p:nvPr/>
        </p:nvSpPr>
        <p:spPr>
          <a:xfrm>
            <a:off x="114866" y="241014"/>
            <a:ext cx="704231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관리자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예약관리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회원정보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15414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"/>
            <a:ext cx="12192000" cy="68579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85610" y="2492896"/>
            <a:ext cx="7020780" cy="523220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2800" b="1" spc="300" dirty="0">
                <a:solidFill>
                  <a:schemeClr val="bg1"/>
                </a:solidFill>
                <a:latin typeface="Microsoft Yi Baiti" pitchFamily="66" charset="0"/>
                <a:ea typeface="KoPub돋움체 Medium" pitchFamily="18" charset="-127"/>
              </a:rPr>
              <a:t>이형준</a:t>
            </a:r>
            <a:endParaRPr lang="en-US" altLang="ko-KR" sz="2800" b="1" spc="300" dirty="0">
              <a:solidFill>
                <a:schemeClr val="bg1"/>
              </a:solidFill>
              <a:latin typeface="Microsoft Yi Baiti" pitchFamily="66" charset="0"/>
              <a:ea typeface="KoPub돋움체 Medium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68597" y="4149080"/>
            <a:ext cx="7254806" cy="261610"/>
          </a:xfrm>
          <a:prstGeom prst="rect">
            <a:avLst/>
          </a:prstGeom>
          <a:noFill/>
          <a:scene3d>
            <a:camera prst="orthographic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alpha val="77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화면 설계서</a:t>
            </a:r>
          </a:p>
        </p:txBody>
      </p:sp>
    </p:spTree>
    <p:extLst>
      <p:ext uri="{BB962C8B-B14F-4D97-AF65-F5344CB8AC3E}">
        <p14:creationId xmlns:p14="http://schemas.microsoft.com/office/powerpoint/2010/main" val="2366900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[DB </a:t>
            </a:r>
            <a:r>
              <a:rPr lang="ko-KR" altLang="en-US" dirty="0" smtClean="0"/>
              <a:t>설계</a:t>
            </a:r>
            <a:r>
              <a:rPr lang="en-US" altLang="ko-KR" dirty="0" smtClean="0"/>
              <a:t>]</a:t>
            </a:r>
            <a:r>
              <a:rPr lang="ko-KR" altLang="en-US" dirty="0" smtClean="0"/>
              <a:t> </a:t>
            </a:r>
            <a:r>
              <a:rPr lang="en-US" altLang="ko-KR" dirty="0" smtClean="0"/>
              <a:t>ERD </a:t>
            </a:r>
            <a:r>
              <a:rPr lang="ko-KR" altLang="en-US" dirty="0" smtClean="0"/>
              <a:t>논리설계 </a:t>
            </a:r>
            <a:r>
              <a:rPr lang="en-US" altLang="ko-KR" dirty="0" smtClean="0"/>
              <a:t>(</a:t>
            </a:r>
            <a:r>
              <a:rPr lang="ko-KR" altLang="en-US" dirty="0" smtClean="0"/>
              <a:t>초기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5449" y="1035369"/>
            <a:ext cx="8371417" cy="56353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97523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4053633651"/>
              </p:ext>
            </p:extLst>
          </p:nvPr>
        </p:nvGraphicFramePr>
        <p:xfrm>
          <a:off x="8936516" y="2190118"/>
          <a:ext cx="2952330" cy="443828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022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1360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smtClean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100" b="0" u="none" strike="noStrike" cap="none" dirty="0" smtClean="0"/>
                        <a:t>회원가입에 필요한 정보를 </a:t>
                      </a:r>
                      <a:r>
                        <a:rPr lang="ko-KR" altLang="en-US" sz="1100" b="0" u="none" strike="noStrike" cap="none" dirty="0" err="1" smtClean="0"/>
                        <a:t>입력받는</a:t>
                      </a:r>
                      <a:r>
                        <a:rPr lang="ko-KR" altLang="en-US" sz="1100" b="0" u="none" strike="noStrike" cap="none" dirty="0" smtClean="0"/>
                        <a:t> 폼</a:t>
                      </a:r>
                      <a:r>
                        <a:rPr lang="en-US" altLang="ko-KR" sz="1100" b="0" u="none" strike="noStrike" cap="none" dirty="0" smtClean="0"/>
                        <a:t>, </a:t>
                      </a:r>
                      <a:r>
                        <a:rPr lang="ko-KR" altLang="en-US" sz="1100" b="0" u="none" strike="noStrike" cap="none" dirty="0" smtClean="0"/>
                        <a:t>아이디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smtClean="0"/>
                        <a:t>비밀번호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err="1" smtClean="0"/>
                        <a:t>이메일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smtClean="0"/>
                        <a:t>닉네임을 </a:t>
                      </a:r>
                      <a:r>
                        <a:rPr lang="ko-KR" altLang="en-US" sz="1100" b="0" u="none" strike="noStrike" cap="none" baseline="0" dirty="0" err="1" smtClean="0"/>
                        <a:t>입력받고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err="1" smtClean="0"/>
                        <a:t>셀렉트</a:t>
                      </a:r>
                      <a:r>
                        <a:rPr lang="ko-KR" altLang="en-US" sz="1100" b="0" u="none" strike="noStrike" cap="none" baseline="0" dirty="0" smtClean="0"/>
                        <a:t> 메뉴를 통해 관심카테고리를 선택한다</a:t>
                      </a:r>
                      <a:r>
                        <a:rPr lang="en-US" altLang="ko-KR" sz="1100" b="0" u="none" strike="noStrike" cap="none" baseline="0" dirty="0" smtClean="0"/>
                        <a:t>.</a:t>
                      </a:r>
                      <a:endParaRPr lang="en-US" altLang="ko-KR" sz="11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24815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100" b="0" u="none" strike="noStrike" cap="none" dirty="0" smtClean="0"/>
                        <a:t>아이디를 입력하기 위해서 해당 창을 클릭할 시</a:t>
                      </a:r>
                      <a:r>
                        <a:rPr lang="en-US" altLang="ko-KR" sz="1100" b="0" u="none" strike="noStrike" cap="none" dirty="0" smtClean="0"/>
                        <a:t>,</a:t>
                      </a:r>
                      <a:r>
                        <a:rPr lang="en-US" altLang="ko-KR" sz="1100" b="0" u="none" strike="noStrike" cap="none" baseline="0" dirty="0" smtClean="0"/>
                        <a:t> </a:t>
                      </a:r>
                      <a:r>
                        <a:rPr lang="ko-KR" altLang="en-US" sz="1100" b="0" u="none" strike="noStrike" cap="none" baseline="0" dirty="0" smtClean="0"/>
                        <a:t>중복된 아이디를 확인하기 위한 </a:t>
                      </a:r>
                      <a:r>
                        <a:rPr lang="ko-KR" altLang="en-US" sz="1100" b="0" u="none" strike="noStrike" cap="none" baseline="0" dirty="0" err="1" smtClean="0"/>
                        <a:t>팝업창이</a:t>
                      </a:r>
                      <a:r>
                        <a:rPr lang="ko-KR" altLang="en-US" sz="1100" b="0" u="none" strike="noStrike" cap="none" baseline="0" dirty="0" smtClean="0"/>
                        <a:t> 생성되며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smtClean="0"/>
                        <a:t>해당 </a:t>
                      </a:r>
                      <a:r>
                        <a:rPr lang="ko-KR" altLang="en-US" sz="1100" b="0" u="none" strike="noStrike" cap="none" baseline="0" dirty="0" err="1" smtClean="0"/>
                        <a:t>팝업창에서</a:t>
                      </a:r>
                      <a:r>
                        <a:rPr lang="ko-KR" altLang="en-US" sz="1100" b="0" u="none" strike="noStrike" cap="none" baseline="0" dirty="0" smtClean="0"/>
                        <a:t> 중복확인 및 아이디 사용 버튼을 통해 해당 폼을 채울 수 있다</a:t>
                      </a:r>
                      <a:r>
                        <a:rPr lang="en-US" altLang="ko-KR" sz="1100" b="0" u="none" strike="noStrike" cap="none" baseline="0" dirty="0" smtClean="0"/>
                        <a:t>.</a:t>
                      </a:r>
                      <a:r>
                        <a:rPr lang="ko-KR" altLang="en-US" sz="1100" b="0" u="none" strike="noStrike" cap="none" baseline="0" dirty="0" smtClean="0"/>
                        <a:t> </a:t>
                      </a:r>
                      <a:endParaRPr lang="en-US" altLang="ko-KR" sz="11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1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24815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100" b="0" u="none" strike="noStrike" cap="none" dirty="0" smtClean="0"/>
                        <a:t>비밀번호는 서로 같은 값을 입력하도록 검증 과정을 둔다</a:t>
                      </a:r>
                      <a:r>
                        <a:rPr lang="en-US" altLang="ko-KR" sz="11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lang="en-US" altLang="ko-KR" sz="11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100" b="0" u="none" strike="noStrike" cap="none" dirty="0" err="1" smtClean="0"/>
                        <a:t>이메일의</a:t>
                      </a:r>
                      <a:r>
                        <a:rPr lang="ko-KR" altLang="en-US" sz="1100" b="0" u="none" strike="noStrike" cap="none" dirty="0" smtClean="0"/>
                        <a:t> 경우도 </a:t>
                      </a:r>
                      <a:r>
                        <a:rPr lang="ko-KR" altLang="en-US" sz="1100" b="0" u="none" strike="noStrike" cap="none" dirty="0" err="1" smtClean="0"/>
                        <a:t>정규표현식을</a:t>
                      </a:r>
                      <a:r>
                        <a:rPr lang="ko-KR" altLang="en-US" sz="1100" b="0" u="none" strike="noStrike" cap="none" dirty="0" smtClean="0"/>
                        <a:t> 사용하여 </a:t>
                      </a:r>
                      <a:r>
                        <a:rPr lang="en-US" altLang="ko-KR" sz="1100" b="0" u="none" strike="noStrike" cap="none" dirty="0" err="1" smtClean="0">
                          <a:hlinkClick r:id="rId3"/>
                        </a:rPr>
                        <a:t>abcd@abcd.abc</a:t>
                      </a:r>
                      <a:r>
                        <a:rPr lang="en-US" altLang="ko-KR" sz="1100" b="0" u="none" strike="noStrike" cap="none" dirty="0" smtClean="0"/>
                        <a:t> </a:t>
                      </a:r>
                      <a:r>
                        <a:rPr lang="ko-KR" altLang="en-US" sz="1100" b="0" u="none" strike="noStrike" cap="none" dirty="0" smtClean="0"/>
                        <a:t>형태의 </a:t>
                      </a:r>
                      <a:r>
                        <a:rPr lang="ko-KR" altLang="en-US" sz="1100" b="0" u="none" strike="noStrike" cap="none" dirty="0" err="1" smtClean="0"/>
                        <a:t>이메일을</a:t>
                      </a:r>
                      <a:r>
                        <a:rPr lang="ko-KR" altLang="en-US" sz="1100" b="0" u="none" strike="noStrike" cap="none" dirty="0" smtClean="0"/>
                        <a:t> </a:t>
                      </a:r>
                      <a:r>
                        <a:rPr lang="ko-KR" altLang="en-US" sz="1100" b="0" u="none" strike="noStrike" cap="none" dirty="0" err="1" smtClean="0"/>
                        <a:t>입력받도록</a:t>
                      </a:r>
                      <a:r>
                        <a:rPr lang="ko-KR" altLang="en-US" sz="1100" b="0" u="none" strike="noStrike" cap="none" dirty="0" smtClean="0"/>
                        <a:t> 한다</a:t>
                      </a:r>
                      <a:r>
                        <a:rPr lang="en-US" altLang="ko-KR" sz="11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lang="en-US" altLang="ko-KR" sz="11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9154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100" b="0" u="none" strike="noStrike" cap="none" dirty="0" smtClean="0"/>
                        <a:t>이미지를 </a:t>
                      </a:r>
                      <a:r>
                        <a:rPr lang="ko-KR" altLang="en-US" sz="1100" b="0" u="none" strike="noStrike" cap="none" dirty="0" err="1" smtClean="0"/>
                        <a:t>업로드하는</a:t>
                      </a:r>
                      <a:r>
                        <a:rPr lang="ko-KR" altLang="en-US" sz="1100" b="0" u="none" strike="noStrike" cap="none" dirty="0" smtClean="0"/>
                        <a:t> 경우 내가 </a:t>
                      </a:r>
                      <a:r>
                        <a:rPr lang="ko-KR" altLang="en-US" sz="1100" b="0" u="none" strike="noStrike" cap="none" dirty="0" err="1" smtClean="0"/>
                        <a:t>업로드한</a:t>
                      </a:r>
                      <a:r>
                        <a:rPr lang="ko-KR" altLang="en-US" sz="1100" b="0" u="none" strike="noStrike" cap="none" dirty="0" smtClean="0"/>
                        <a:t> 이미지를 </a:t>
                      </a:r>
                      <a:r>
                        <a:rPr lang="ko-KR" altLang="en-US" sz="1100" b="0" u="none" strike="noStrike" cap="none" dirty="0" err="1" smtClean="0"/>
                        <a:t>미리볼</a:t>
                      </a:r>
                      <a:r>
                        <a:rPr lang="ko-KR" altLang="en-US" sz="1100" b="0" u="none" strike="noStrike" cap="none" dirty="0" smtClean="0"/>
                        <a:t> 수 있다</a:t>
                      </a:r>
                      <a:r>
                        <a:rPr lang="en-US" altLang="ko-KR" sz="1100" b="0" u="none" strike="noStrike" cap="none" dirty="0" smtClean="0"/>
                        <a:t>.</a:t>
                      </a:r>
                      <a:endParaRPr lang="en-US" altLang="ko-KR" sz="11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3827930" y="1337514"/>
            <a:ext cx="1192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회원가입</a:t>
            </a:r>
            <a:endParaRPr lang="en-US" altLang="ko-KR" dirty="0" smtClean="0"/>
          </a:p>
        </p:txBody>
      </p:sp>
      <p:sp>
        <p:nvSpPr>
          <p:cNvPr id="5" name="직사각형 4"/>
          <p:cNvSpPr/>
          <p:nvPr/>
        </p:nvSpPr>
        <p:spPr>
          <a:xfrm>
            <a:off x="519953" y="1165412"/>
            <a:ext cx="7745506" cy="54595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2205318" y="1775001"/>
            <a:ext cx="4146175" cy="2868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아이</a:t>
            </a:r>
            <a:r>
              <a:rPr lang="ko-KR" altLang="en-US" dirty="0">
                <a:solidFill>
                  <a:schemeClr val="tx1"/>
                </a:solidFill>
              </a:rPr>
              <a:t>디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2191870" y="2143549"/>
            <a:ext cx="4159623" cy="3217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비밀번</a:t>
            </a:r>
            <a:r>
              <a:rPr lang="ko-KR" altLang="en-US" dirty="0">
                <a:solidFill>
                  <a:schemeClr val="tx1"/>
                </a:solidFill>
              </a:rPr>
              <a:t>호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2191870" y="2536997"/>
            <a:ext cx="4159623" cy="31626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비밀번호확인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187387" y="2924481"/>
            <a:ext cx="4182035" cy="3351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err="1" smtClean="0">
                <a:solidFill>
                  <a:schemeClr val="tx1"/>
                </a:solidFill>
              </a:rPr>
              <a:t>이메</a:t>
            </a:r>
            <a:r>
              <a:rPr lang="ko-KR" altLang="en-US" dirty="0" err="1">
                <a:solidFill>
                  <a:schemeClr val="tx1"/>
                </a:solidFill>
              </a:rPr>
              <a:t>일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187388" y="3320922"/>
            <a:ext cx="4164106" cy="3282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이</a:t>
            </a:r>
            <a:r>
              <a:rPr lang="ko-KR" altLang="en-US" dirty="0">
                <a:solidFill>
                  <a:schemeClr val="tx1"/>
                </a:solidFill>
              </a:rPr>
              <a:t>름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2788024" y="6042212"/>
            <a:ext cx="3092823" cy="46616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회원가입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381000" y="1165412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27" name="직사각형 26"/>
          <p:cNvSpPr/>
          <p:nvPr/>
        </p:nvSpPr>
        <p:spPr>
          <a:xfrm>
            <a:off x="6351493" y="1792935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grpSp>
        <p:nvGrpSpPr>
          <p:cNvPr id="2" name="그룹 1"/>
          <p:cNvGrpSpPr/>
          <p:nvPr/>
        </p:nvGrpSpPr>
        <p:grpSpPr>
          <a:xfrm>
            <a:off x="2205317" y="5111884"/>
            <a:ext cx="4146177" cy="385211"/>
            <a:chOff x="2205317" y="5190553"/>
            <a:chExt cx="4249766" cy="484069"/>
          </a:xfrm>
        </p:grpSpPr>
        <p:sp>
          <p:nvSpPr>
            <p:cNvPr id="21" name="직사각형 20"/>
            <p:cNvSpPr/>
            <p:nvPr/>
          </p:nvSpPr>
          <p:spPr>
            <a:xfrm>
              <a:off x="2205317" y="5190553"/>
              <a:ext cx="1174377" cy="47512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 smtClean="0">
                  <a:solidFill>
                    <a:schemeClr val="tx1"/>
                  </a:solidFill>
                </a:rPr>
                <a:t>관심</a:t>
              </a:r>
              <a:r>
                <a:rPr lang="en-US" altLang="ko-KR" dirty="0" smtClean="0">
                  <a:solidFill>
                    <a:schemeClr val="tx1"/>
                  </a:solidFill>
                </a:rPr>
                <a:t>1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4" name="이등변 삼각형 23"/>
            <p:cNvSpPr/>
            <p:nvPr/>
          </p:nvSpPr>
          <p:spPr>
            <a:xfrm rot="10800000">
              <a:off x="3016623" y="5316317"/>
              <a:ext cx="259977" cy="25050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3778623" y="5195023"/>
              <a:ext cx="1174377" cy="47512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 smtClean="0">
                  <a:solidFill>
                    <a:schemeClr val="tx1"/>
                  </a:solidFill>
                </a:rPr>
                <a:t>관심</a:t>
              </a:r>
              <a:r>
                <a:rPr lang="en-US" altLang="ko-KR" dirty="0">
                  <a:solidFill>
                    <a:schemeClr val="tx1"/>
                  </a:solidFill>
                </a:rPr>
                <a:t>2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1" name="이등변 삼각형 30"/>
            <p:cNvSpPr/>
            <p:nvPr/>
          </p:nvSpPr>
          <p:spPr>
            <a:xfrm rot="10800000">
              <a:off x="4589929" y="5320787"/>
              <a:ext cx="259977" cy="25050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5280210" y="5199493"/>
              <a:ext cx="1174873" cy="47512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 smtClean="0">
                  <a:solidFill>
                    <a:schemeClr val="tx1"/>
                  </a:solidFill>
                </a:rPr>
                <a:t>관심</a:t>
              </a:r>
              <a:r>
                <a:rPr lang="en-US" altLang="ko-KR" dirty="0">
                  <a:solidFill>
                    <a:schemeClr val="tx1"/>
                  </a:solidFill>
                </a:rPr>
                <a:t>3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3" name="이등변 삼각형 32"/>
            <p:cNvSpPr/>
            <p:nvPr/>
          </p:nvSpPr>
          <p:spPr>
            <a:xfrm rot="10800000">
              <a:off x="6091516" y="5325257"/>
              <a:ext cx="259977" cy="25050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4" name="직사각형 33"/>
          <p:cNvSpPr/>
          <p:nvPr/>
        </p:nvSpPr>
        <p:spPr>
          <a:xfrm>
            <a:off x="6378387" y="2465288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36" name="직사각형 35"/>
          <p:cNvSpPr/>
          <p:nvPr/>
        </p:nvSpPr>
        <p:spPr>
          <a:xfrm>
            <a:off x="6455083" y="2990726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25" name="직사각형 24"/>
          <p:cNvSpPr/>
          <p:nvPr/>
        </p:nvSpPr>
        <p:spPr>
          <a:xfrm>
            <a:off x="2187388" y="3731059"/>
            <a:ext cx="4164106" cy="3282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닉네임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2187388" y="4171326"/>
            <a:ext cx="4164106" cy="3282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mtClean="0">
                <a:solidFill>
                  <a:schemeClr val="tx1"/>
                </a:solidFill>
              </a:rPr>
              <a:t>주</a:t>
            </a:r>
            <a:r>
              <a:rPr lang="ko-KR" altLang="en-US">
                <a:solidFill>
                  <a:schemeClr val="tx1"/>
                </a:solidFill>
              </a:rPr>
              <a:t>소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187388" y="4620059"/>
            <a:ext cx="4164106" cy="3282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이미</a:t>
            </a:r>
            <a:r>
              <a:rPr lang="ko-KR" altLang="en-US" dirty="0">
                <a:solidFill>
                  <a:schemeClr val="tx1"/>
                </a:solidFill>
              </a:rPr>
              <a:t>지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6455083" y="4636993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graphicFrame>
        <p:nvGraphicFramePr>
          <p:cNvPr id="37" name="표 3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5877962"/>
              </p:ext>
            </p:extLst>
          </p:nvPr>
        </p:nvGraphicFramePr>
        <p:xfrm>
          <a:off x="9407655" y="1503449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hj_user_w_signUp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380466" y="160866"/>
            <a:ext cx="1074473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폼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41307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1179795607"/>
              </p:ext>
            </p:extLst>
          </p:nvPr>
        </p:nvGraphicFramePr>
        <p:xfrm>
          <a:off x="8894182" y="3427803"/>
          <a:ext cx="2952330" cy="290695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입력한 아이디에 대한 중복을 조회하는 버튼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6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해당 아이디가 사용 중인지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사용할 수 있는 아이디인지 알려준다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7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이미 사용 중인 아이디인 경우는 사용하기 버튼이 비활성화 되며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사용할 수 있는 경우는 활성화 된다</a:t>
                      </a:r>
                      <a:r>
                        <a:rPr lang="en-US" altLang="ko-KR" sz="1300" b="0" u="none" strike="noStrike" cap="none" dirty="0" smtClean="0"/>
                        <a:t>. </a:t>
                      </a:r>
                      <a:r>
                        <a:rPr lang="ko-KR" altLang="en-US" sz="1300" b="0" u="none" strike="noStrike" cap="none" dirty="0" smtClean="0"/>
                        <a:t>사용하기를 누르면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  <a:r>
                        <a:rPr lang="en-US" altLang="ko-KR" sz="1300" b="0" u="none" strike="noStrike" cap="none" baseline="0" dirty="0" smtClean="0"/>
                        <a:t> </a:t>
                      </a:r>
                      <a:r>
                        <a:rPr lang="ko-KR" altLang="en-US" sz="1300" b="0" u="none" strike="noStrike" cap="none" baseline="0" dirty="0" smtClean="0"/>
                        <a:t>기존 회원가입 폼에 아이디가 채워진다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1748118" y="1945341"/>
            <a:ext cx="5029200" cy="33707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2124636" y="2796988"/>
            <a:ext cx="3263153" cy="5827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아이디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647765" y="2796988"/>
            <a:ext cx="923364" cy="5827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중복확인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303929" y="3630706"/>
            <a:ext cx="36307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rgbClr val="FF0000"/>
                </a:solidFill>
              </a:rPr>
              <a:t>해당아이디는 사용할 수 있습니다</a:t>
            </a:r>
            <a:r>
              <a:rPr lang="en-US" altLang="ko-KR" sz="1400" dirty="0" smtClean="0">
                <a:solidFill>
                  <a:srgbClr val="FF0000"/>
                </a:solidFill>
              </a:rPr>
              <a:t>.</a:t>
            </a:r>
          </a:p>
          <a:p>
            <a:r>
              <a:rPr lang="ko-KR" altLang="en-US" sz="1400" dirty="0" smtClean="0">
                <a:solidFill>
                  <a:srgbClr val="FF0000"/>
                </a:solidFill>
              </a:rPr>
              <a:t>또는 이미 사용 중인 아이디입니다</a:t>
            </a:r>
            <a:r>
              <a:rPr lang="en-US" altLang="ko-KR" sz="1400" dirty="0" smtClean="0">
                <a:solidFill>
                  <a:srgbClr val="FF0000"/>
                </a:solidFill>
              </a:rPr>
              <a:t>.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3242982" y="4769223"/>
            <a:ext cx="1752600" cy="3944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아이디 사용하기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627094" y="1833282"/>
            <a:ext cx="242047" cy="22411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5</a:t>
            </a:r>
            <a:endParaRPr lang="ko-KR" altLang="en-US" dirty="0"/>
          </a:p>
        </p:txBody>
      </p:sp>
      <p:sp>
        <p:nvSpPr>
          <p:cNvPr id="35" name="직사각형 34"/>
          <p:cNvSpPr/>
          <p:nvPr/>
        </p:nvSpPr>
        <p:spPr>
          <a:xfrm>
            <a:off x="5526741" y="2684929"/>
            <a:ext cx="242047" cy="22411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6</a:t>
            </a:r>
            <a:endParaRPr lang="ko-KR" altLang="en-US" dirty="0"/>
          </a:p>
        </p:txBody>
      </p:sp>
      <p:sp>
        <p:nvSpPr>
          <p:cNvPr id="37" name="직사각형 36"/>
          <p:cNvSpPr/>
          <p:nvPr/>
        </p:nvSpPr>
        <p:spPr>
          <a:xfrm>
            <a:off x="3121958" y="4657164"/>
            <a:ext cx="242047" cy="22411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7</a:t>
            </a:r>
            <a:endParaRPr lang="ko-KR" altLang="en-US" dirty="0"/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1949836"/>
              </p:ext>
            </p:extLst>
          </p:nvPr>
        </p:nvGraphicFramePr>
        <p:xfrm>
          <a:off x="9215393" y="2057400"/>
          <a:ext cx="1944216" cy="8687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hj_user_w_signUp_popUp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중복확인 팝업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97333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1994695248"/>
              </p:ext>
            </p:extLst>
          </p:nvPr>
        </p:nvGraphicFramePr>
        <p:xfrm>
          <a:off x="8699450" y="2791689"/>
          <a:ext cx="2952330" cy="10058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8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회원가입 완료 페이지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로그인 버튼을 눌러서 로그인 페이지로 이동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1362138" y="1489138"/>
            <a:ext cx="6938682" cy="46168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2487706" y="2779058"/>
            <a:ext cx="4061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회원가입이 완료되었습니다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3738282" y="4885765"/>
            <a:ext cx="1559859" cy="5916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로그인</a:t>
            </a:r>
            <a:endParaRPr lang="ko-KR" altLang="en-US" dirty="0"/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4122161"/>
              </p:ext>
            </p:extLst>
          </p:nvPr>
        </p:nvGraphicFramePr>
        <p:xfrm>
          <a:off x="9072458" y="1551269"/>
          <a:ext cx="2272876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7287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hj_user_w_signUpDone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1" name="직사각형 10"/>
          <p:cNvSpPr/>
          <p:nvPr/>
        </p:nvSpPr>
        <p:spPr>
          <a:xfrm>
            <a:off x="3617258" y="4773706"/>
            <a:ext cx="242047" cy="22411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8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완료페이지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01196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0466" y="160866"/>
            <a:ext cx="1074473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폼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026" name="Picture 2" descr="C:\Users\ezen-033\Desktop\회원가입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300" y="853819"/>
            <a:ext cx="6311900" cy="6004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531100" y="1854200"/>
            <a:ext cx="4089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아이디</a:t>
            </a:r>
            <a:r>
              <a:rPr lang="en-US" altLang="ko-KR" dirty="0" smtClean="0"/>
              <a:t>, </a:t>
            </a:r>
            <a:r>
              <a:rPr lang="ko-KR" altLang="en-US" dirty="0" smtClean="0"/>
              <a:t>비밀번호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이메일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주소</a:t>
            </a:r>
            <a:r>
              <a:rPr lang="en-US" altLang="ko-KR" dirty="0" smtClean="0"/>
              <a:t>, </a:t>
            </a:r>
            <a:r>
              <a:rPr lang="ko-KR" altLang="en-US" dirty="0" smtClean="0"/>
              <a:t>프로필이미지</a:t>
            </a:r>
            <a:r>
              <a:rPr lang="en-US" altLang="ko-KR" dirty="0" smtClean="0"/>
              <a:t>, </a:t>
            </a:r>
            <a:r>
              <a:rPr lang="ko-KR" altLang="en-US" dirty="0" smtClean="0"/>
              <a:t>관심카테고리를 받을 수 있도록 </a:t>
            </a:r>
            <a:r>
              <a:rPr lang="en-US" altLang="ko-KR" dirty="0" smtClean="0"/>
              <a:t>input</a:t>
            </a:r>
            <a:r>
              <a:rPr lang="ko-KR" altLang="en-US" dirty="0" smtClean="0"/>
              <a:t>을 이용해 </a:t>
            </a:r>
            <a:r>
              <a:rPr lang="en-US" altLang="ko-KR" dirty="0" smtClean="0"/>
              <a:t>form </a:t>
            </a:r>
            <a:r>
              <a:rPr lang="ko-KR" altLang="en-US" dirty="0" smtClean="0"/>
              <a:t>작성</a:t>
            </a:r>
            <a:endParaRPr lang="en-US" altLang="ko-KR" dirty="0" smtClean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701270460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0466" y="160866"/>
            <a:ext cx="1074473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중복확인 팝업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531100" y="2163296"/>
            <a:ext cx="4089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아이디 입력 시 중복확인 처리를 </a:t>
            </a:r>
            <a:r>
              <a:rPr lang="ko-KR" altLang="en-US" smtClean="0"/>
              <a:t>위한 </a:t>
            </a:r>
            <a:r>
              <a:rPr lang="ko-KR" altLang="en-US" dirty="0" err="1" smtClean="0"/>
              <a:t>팝업창</a:t>
            </a:r>
            <a:endParaRPr lang="ko-KR" altLang="en-US" dirty="0"/>
          </a:p>
        </p:txBody>
      </p:sp>
      <p:pic>
        <p:nvPicPr>
          <p:cNvPr id="2050" name="Picture 2" descr="C:\Users\ezen-033\Desktop\회원가입팝업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525" y="1700213"/>
            <a:ext cx="6753510" cy="4154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8503387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0466" y="160866"/>
            <a:ext cx="1074473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완료페이지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3074" name="Picture 2" descr="C:\Users\ezen-033\Desktop\회원가입 완료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066" y="2311400"/>
            <a:ext cx="6934734" cy="327410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7531100" y="3052296"/>
            <a:ext cx="4089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회원등록이 정상 완료되면 이동하는 페이지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24935177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30441733"/>
              </p:ext>
            </p:extLst>
          </p:nvPr>
        </p:nvGraphicFramePr>
        <p:xfrm>
          <a:off x="8682515" y="2641264"/>
          <a:ext cx="2952330" cy="389755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회원가입에 필요한 정보를 </a:t>
                      </a:r>
                      <a:r>
                        <a:rPr lang="ko-KR" altLang="en-US" sz="1300" b="0" u="none" strike="noStrike" cap="none" dirty="0" err="1" smtClean="0"/>
                        <a:t>입력받는</a:t>
                      </a:r>
                      <a:r>
                        <a:rPr lang="ko-KR" altLang="en-US" sz="1300" b="0" u="none" strike="noStrike" cap="none" dirty="0" smtClean="0"/>
                        <a:t> 폼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아이디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비밀번호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err="1" smtClean="0"/>
                        <a:t>이메일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닉네임을 </a:t>
                      </a:r>
                      <a:r>
                        <a:rPr lang="ko-KR" altLang="en-US" sz="1300" b="0" u="none" strike="noStrike" cap="none" baseline="0" dirty="0" err="1" smtClean="0"/>
                        <a:t>입력받고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err="1" smtClean="0"/>
                        <a:t>셀렉트</a:t>
                      </a:r>
                      <a:r>
                        <a:rPr lang="ko-KR" altLang="en-US" sz="1300" b="0" u="none" strike="noStrike" cap="none" baseline="0" dirty="0" smtClean="0"/>
                        <a:t> 메뉴를 통해 관심카테고리를 선택한다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아이디중복 확인은 해당화면에서 처리한다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err="1" smtClean="0"/>
                        <a:t>정규표현식을</a:t>
                      </a:r>
                      <a:r>
                        <a:rPr lang="ko-KR" altLang="en-US" sz="1300" b="0" u="none" strike="noStrike" cap="none" dirty="0" smtClean="0"/>
                        <a:t> 이용하여 특수문자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영문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숫자를 최소 </a:t>
                      </a:r>
                      <a:r>
                        <a:rPr lang="en-US" altLang="ko-KR" sz="1300" b="0" u="none" strike="noStrike" cap="none" dirty="0" smtClean="0"/>
                        <a:t>1</a:t>
                      </a:r>
                      <a:r>
                        <a:rPr lang="ko-KR" altLang="en-US" sz="1300" b="0" u="none" strike="noStrike" cap="none" dirty="0" smtClean="0"/>
                        <a:t>개씩 </a:t>
                      </a:r>
                      <a:r>
                        <a:rPr lang="ko-KR" altLang="en-US" sz="1300" b="0" u="none" strike="noStrike" cap="none" dirty="0" err="1" smtClean="0"/>
                        <a:t>입력받아</a:t>
                      </a:r>
                      <a:r>
                        <a:rPr lang="ko-KR" altLang="en-US" sz="1300" b="0" u="none" strike="noStrike" cap="none" dirty="0" smtClean="0"/>
                        <a:t> 최소 </a:t>
                      </a:r>
                      <a:r>
                        <a:rPr lang="en-US" altLang="ko-KR" sz="1300" b="0" u="none" strike="noStrike" cap="none" dirty="0" smtClean="0"/>
                        <a:t>10</a:t>
                      </a:r>
                      <a:r>
                        <a:rPr lang="ko-KR" altLang="en-US" sz="1300" b="0" u="none" strike="noStrike" cap="none" dirty="0" smtClean="0"/>
                        <a:t>자의 비밀번호를 입력 받는다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err="1" smtClean="0"/>
                        <a:t>이메일의</a:t>
                      </a:r>
                      <a:r>
                        <a:rPr lang="ko-KR" altLang="en-US" sz="1300" b="0" u="none" strike="noStrike" cap="none" dirty="0" smtClean="0"/>
                        <a:t> 경우도 </a:t>
                      </a:r>
                      <a:r>
                        <a:rPr lang="ko-KR" altLang="en-US" sz="1300" b="0" u="none" strike="noStrike" cap="none" dirty="0" err="1" smtClean="0"/>
                        <a:t>정규표현식을</a:t>
                      </a:r>
                      <a:r>
                        <a:rPr lang="ko-KR" altLang="en-US" sz="1300" b="0" u="none" strike="noStrike" cap="none" dirty="0" smtClean="0"/>
                        <a:t> 사용하여 </a:t>
                      </a:r>
                      <a:r>
                        <a:rPr lang="en-US" altLang="ko-KR" sz="1300" b="0" u="none" strike="noStrike" cap="none" dirty="0" err="1" smtClean="0">
                          <a:hlinkClick r:id="rId3"/>
                        </a:rPr>
                        <a:t>abcd@abcd.abc</a:t>
                      </a:r>
                      <a:r>
                        <a:rPr lang="en-US" altLang="ko-KR" sz="1300" b="0" u="none" strike="noStrike" cap="none" dirty="0" smtClean="0"/>
                        <a:t> </a:t>
                      </a:r>
                      <a:r>
                        <a:rPr lang="ko-KR" altLang="en-US" sz="1300" b="0" u="none" strike="noStrike" cap="none" dirty="0" smtClean="0"/>
                        <a:t>형태의 </a:t>
                      </a:r>
                      <a:r>
                        <a:rPr lang="ko-KR" altLang="en-US" sz="1300" b="0" u="none" strike="noStrike" cap="none" dirty="0" err="1" smtClean="0"/>
                        <a:t>이메일을</a:t>
                      </a:r>
                      <a:r>
                        <a:rPr lang="ko-KR" altLang="en-US" sz="1300" b="0" u="none" strike="noStrike" cap="none" dirty="0" smtClean="0"/>
                        <a:t> </a:t>
                      </a:r>
                      <a:r>
                        <a:rPr lang="ko-KR" altLang="en-US" sz="1300" b="0" u="none" strike="noStrike" cap="none" dirty="0" err="1" smtClean="0"/>
                        <a:t>입력받도록</a:t>
                      </a:r>
                      <a:r>
                        <a:rPr lang="ko-KR" altLang="en-US" sz="1300" b="0" u="none" strike="noStrike" cap="none" dirty="0" smtClean="0"/>
                        <a:t> 한다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3827930" y="1337514"/>
            <a:ext cx="1192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회원가입</a:t>
            </a:r>
            <a:endParaRPr lang="en-US" altLang="ko-KR" dirty="0" smtClean="0"/>
          </a:p>
        </p:txBody>
      </p:sp>
      <p:sp>
        <p:nvSpPr>
          <p:cNvPr id="5" name="직사각형 4"/>
          <p:cNvSpPr/>
          <p:nvPr/>
        </p:nvSpPr>
        <p:spPr>
          <a:xfrm>
            <a:off x="1963271" y="1237124"/>
            <a:ext cx="4876800" cy="53877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2205318" y="1927406"/>
            <a:ext cx="4285129" cy="4751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아이</a:t>
            </a:r>
            <a:r>
              <a:rPr lang="ko-KR" altLang="en-US" dirty="0">
                <a:solidFill>
                  <a:schemeClr val="tx1"/>
                </a:solidFill>
              </a:rPr>
              <a:t>디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2205317" y="2590794"/>
            <a:ext cx="4285129" cy="4751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비밀번</a:t>
            </a:r>
            <a:r>
              <a:rPr lang="ko-KR" altLang="en-US" dirty="0">
                <a:solidFill>
                  <a:schemeClr val="tx1"/>
                </a:solidFill>
              </a:rPr>
              <a:t>호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2214282" y="3213841"/>
            <a:ext cx="4285129" cy="4751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비밀번호확인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214282" y="3948947"/>
            <a:ext cx="4285129" cy="4751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err="1" smtClean="0">
                <a:solidFill>
                  <a:schemeClr val="tx1"/>
                </a:solidFill>
              </a:rPr>
              <a:t>이메</a:t>
            </a:r>
            <a:r>
              <a:rPr lang="ko-KR" altLang="en-US" dirty="0" err="1">
                <a:solidFill>
                  <a:schemeClr val="tx1"/>
                </a:solidFill>
              </a:rPr>
              <a:t>일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214282" y="4531653"/>
            <a:ext cx="4285129" cy="4751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닉네임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205317" y="5190553"/>
            <a:ext cx="1174377" cy="4751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관심</a:t>
            </a:r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" name="이등변 삼각형 23"/>
          <p:cNvSpPr/>
          <p:nvPr/>
        </p:nvSpPr>
        <p:spPr>
          <a:xfrm rot="10800000">
            <a:off x="3016623" y="5316317"/>
            <a:ext cx="259977" cy="250506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788024" y="6042212"/>
            <a:ext cx="3092823" cy="46616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회원가입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1824318" y="1165412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27" name="직사각형 26"/>
          <p:cNvSpPr/>
          <p:nvPr/>
        </p:nvSpPr>
        <p:spPr>
          <a:xfrm>
            <a:off x="6351493" y="1792935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30" name="직사각형 29"/>
          <p:cNvSpPr/>
          <p:nvPr/>
        </p:nvSpPr>
        <p:spPr>
          <a:xfrm>
            <a:off x="3778623" y="5195023"/>
            <a:ext cx="1174377" cy="4751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관심</a:t>
            </a:r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1" name="이등변 삼각형 30"/>
          <p:cNvSpPr/>
          <p:nvPr/>
        </p:nvSpPr>
        <p:spPr>
          <a:xfrm rot="10800000">
            <a:off x="4589929" y="5320787"/>
            <a:ext cx="259977" cy="250506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5280210" y="5199493"/>
            <a:ext cx="1174377" cy="4751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관심</a:t>
            </a:r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3" name="이등변 삼각형 32"/>
          <p:cNvSpPr/>
          <p:nvPr/>
        </p:nvSpPr>
        <p:spPr>
          <a:xfrm rot="10800000">
            <a:off x="6091516" y="5325257"/>
            <a:ext cx="259977" cy="250506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6378387" y="2465288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36" name="직사각형 35"/>
          <p:cNvSpPr/>
          <p:nvPr/>
        </p:nvSpPr>
        <p:spPr>
          <a:xfrm>
            <a:off x="6378387" y="3796550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6636934"/>
              </p:ext>
            </p:extLst>
          </p:nvPr>
        </p:nvGraphicFramePr>
        <p:xfrm>
          <a:off x="9080924" y="1509630"/>
          <a:ext cx="2272876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7287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hj_user_m_signUp</a:t>
                      </a:r>
                      <a:endParaRPr lang="en-US" altLang="ko-KR" sz="16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폼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29480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1577129688"/>
              </p:ext>
            </p:extLst>
          </p:nvPr>
        </p:nvGraphicFramePr>
        <p:xfrm>
          <a:off x="8707915" y="3395524"/>
          <a:ext cx="2952330" cy="10058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회원가입 완료 페이지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로그인 버튼을 눌러서 로그인 페이지로 이동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2738717" y="1326777"/>
            <a:ext cx="3558989" cy="46168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2487706" y="2779058"/>
            <a:ext cx="4061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회원가입이 완료되었습니다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3738282" y="4885765"/>
            <a:ext cx="1559859" cy="5916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로그인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3670051" y="4751294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7402333"/>
              </p:ext>
            </p:extLst>
          </p:nvPr>
        </p:nvGraphicFramePr>
        <p:xfrm>
          <a:off x="9089391" y="2062022"/>
          <a:ext cx="2272876" cy="89918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7287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hj_user_m_signUpDone</a:t>
                      </a:r>
                      <a:endParaRPr lang="en-US" altLang="ko-KR" sz="16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완료페이지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17855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1924633298"/>
              </p:ext>
            </p:extLst>
          </p:nvPr>
        </p:nvGraphicFramePr>
        <p:xfrm>
          <a:off x="8851848" y="2792794"/>
          <a:ext cx="2952330" cy="290695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세미나를 등록하기 위한 정보를 입력하는 페이지로 먼저 공간을 선택하여 공간에 대한 시간정보를 불러온다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시간은 최소 </a:t>
                      </a:r>
                      <a:r>
                        <a:rPr lang="en-US" altLang="ko-KR" sz="1300" b="0" u="none" strike="noStrike" cap="none" dirty="0" smtClean="0"/>
                        <a:t>2</a:t>
                      </a:r>
                      <a:r>
                        <a:rPr lang="ko-KR" altLang="en-US" sz="1300" b="0" u="none" strike="noStrike" cap="none" dirty="0" smtClean="0"/>
                        <a:t>시간으로 </a:t>
                      </a:r>
                      <a:r>
                        <a:rPr lang="en-US" altLang="ko-KR" sz="1300" b="0" u="none" strike="noStrike" cap="none" dirty="0" smtClean="0"/>
                        <a:t>1</a:t>
                      </a:r>
                      <a:r>
                        <a:rPr lang="ko-KR" altLang="en-US" sz="1300" b="0" u="none" strike="noStrike" cap="none" dirty="0" smtClean="0"/>
                        <a:t>시간 단위로 선택한다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가능시간범위</a:t>
                      </a:r>
                      <a:r>
                        <a:rPr lang="en-US" altLang="ko-KR" sz="1300" b="0" u="none" strike="noStrike" cap="none" dirty="0" smtClean="0"/>
                        <a:t>(09~22</a:t>
                      </a:r>
                      <a:r>
                        <a:rPr lang="ko-KR" altLang="en-US" sz="1300" b="0" u="none" strike="noStrike" cap="none" dirty="0" smtClean="0"/>
                        <a:t>시</a:t>
                      </a:r>
                      <a:r>
                        <a:rPr lang="en-US" altLang="ko-KR" sz="1300" b="0" u="none" strike="noStrike" cap="none" dirty="0" smtClean="0"/>
                        <a:t>)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등록하기 버튼을 눌러서 등록 확인 페이지로 이동하고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해당 페이지에서 예약 완료를 위한 계좌 번호를 발급받는다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467832" y="1237124"/>
            <a:ext cx="8059479" cy="56208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477925" y="1972353"/>
            <a:ext cx="10207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 smtClean="0"/>
              <a:t>세미나명</a:t>
            </a:r>
            <a:endParaRPr lang="ko-KR" altLang="en-US" sz="1400" dirty="0"/>
          </a:p>
        </p:txBody>
      </p:sp>
      <p:sp>
        <p:nvSpPr>
          <p:cNvPr id="3" name="직사각형 2"/>
          <p:cNvSpPr/>
          <p:nvPr/>
        </p:nvSpPr>
        <p:spPr>
          <a:xfrm>
            <a:off x="2392325" y="1972352"/>
            <a:ext cx="3976577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679943" y="2387023"/>
            <a:ext cx="6166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부제</a:t>
            </a:r>
            <a:endParaRPr lang="ko-KR" altLang="en-US" sz="1400" dirty="0"/>
          </a:p>
        </p:txBody>
      </p:sp>
      <p:sp>
        <p:nvSpPr>
          <p:cNvPr id="10" name="직사각형 9"/>
          <p:cNvSpPr/>
          <p:nvPr/>
        </p:nvSpPr>
        <p:spPr>
          <a:xfrm>
            <a:off x="2392325" y="2397086"/>
            <a:ext cx="3976577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893111" y="2757167"/>
            <a:ext cx="935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시</a:t>
            </a:r>
            <a:r>
              <a:rPr lang="ko-KR" altLang="en-US" sz="1400" dirty="0"/>
              <a:t>간</a:t>
            </a:r>
            <a:r>
              <a:rPr lang="ko-KR" altLang="en-US" sz="1400" dirty="0" smtClean="0"/>
              <a:t>선택</a:t>
            </a:r>
            <a:endParaRPr lang="ko-KR" altLang="en-US" sz="1400" dirty="0"/>
          </a:p>
        </p:txBody>
      </p:sp>
      <p:sp>
        <p:nvSpPr>
          <p:cNvPr id="19" name="TextBox 18"/>
          <p:cNvSpPr txBox="1"/>
          <p:nvPr/>
        </p:nvSpPr>
        <p:spPr>
          <a:xfrm>
            <a:off x="1414128" y="1355604"/>
            <a:ext cx="935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공간선</a:t>
            </a:r>
            <a:r>
              <a:rPr lang="ko-KR" altLang="en-US" sz="1400"/>
              <a:t>택</a:t>
            </a:r>
            <a:endParaRPr lang="ko-KR" altLang="en-US" sz="1400" dirty="0"/>
          </a:p>
        </p:txBody>
      </p:sp>
      <p:sp>
        <p:nvSpPr>
          <p:cNvPr id="20" name="직사각형 19"/>
          <p:cNvSpPr/>
          <p:nvPr/>
        </p:nvSpPr>
        <p:spPr>
          <a:xfrm>
            <a:off x="2392325" y="1355602"/>
            <a:ext cx="871870" cy="382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zone1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264195" y="1355602"/>
            <a:ext cx="871870" cy="382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zone2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4136065" y="1355602"/>
            <a:ext cx="871870" cy="382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zone3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5007935" y="1355602"/>
            <a:ext cx="871870" cy="382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zone4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871308" y="2757167"/>
            <a:ext cx="414670" cy="307777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9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2288106" y="2757167"/>
            <a:ext cx="423174" cy="307777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10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2711280" y="27571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11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3136582" y="2757167"/>
            <a:ext cx="41467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12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3553380" y="27571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13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3976554" y="27571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14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4399728" y="2757167"/>
            <a:ext cx="41467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15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4816526" y="27571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16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5239700" y="27571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17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5665002" y="2757167"/>
            <a:ext cx="41467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18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6081800" y="27571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19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6504974" y="27571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20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6928148" y="27571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21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818694" y="3775408"/>
            <a:ext cx="935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카테고리선</a:t>
            </a:r>
            <a:r>
              <a:rPr lang="ko-KR" altLang="en-US" sz="1400"/>
              <a:t>택</a:t>
            </a:r>
            <a:endParaRPr lang="ko-KR" altLang="en-US" sz="1400" dirty="0"/>
          </a:p>
        </p:txBody>
      </p:sp>
      <p:sp>
        <p:nvSpPr>
          <p:cNvPr id="60" name="직사각형 59"/>
          <p:cNvSpPr/>
          <p:nvPr/>
        </p:nvSpPr>
        <p:spPr>
          <a:xfrm>
            <a:off x="2074390" y="3699346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IT</a:t>
            </a:r>
            <a:r>
              <a:rPr lang="ko-KR" altLang="en-US" sz="1400" dirty="0" smtClean="0">
                <a:solidFill>
                  <a:schemeClr val="tx1"/>
                </a:solidFill>
              </a:rPr>
              <a:t>기술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3136582" y="3699346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스포츠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4198774" y="3699346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건강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2074390" y="4100284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음식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3136582" y="4100284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음</a:t>
            </a:r>
            <a:r>
              <a:rPr lang="ko-KR" altLang="en-US" sz="1400" dirty="0">
                <a:solidFill>
                  <a:schemeClr val="tx1"/>
                </a:solidFill>
              </a:rPr>
              <a:t>악</a:t>
            </a:r>
          </a:p>
        </p:txBody>
      </p:sp>
      <p:sp>
        <p:nvSpPr>
          <p:cNvPr id="74" name="직사각형 73"/>
          <p:cNvSpPr/>
          <p:nvPr/>
        </p:nvSpPr>
        <p:spPr>
          <a:xfrm>
            <a:off x="4198774" y="4100284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가</a:t>
            </a:r>
            <a:r>
              <a:rPr lang="ko-KR" altLang="en-US" sz="1400" dirty="0">
                <a:solidFill>
                  <a:schemeClr val="tx1"/>
                </a:solidFill>
              </a:rPr>
              <a:t>족</a:t>
            </a:r>
          </a:p>
        </p:txBody>
      </p:sp>
      <p:sp>
        <p:nvSpPr>
          <p:cNvPr id="75" name="직사각형 74"/>
          <p:cNvSpPr/>
          <p:nvPr/>
        </p:nvSpPr>
        <p:spPr>
          <a:xfrm>
            <a:off x="2074390" y="4494186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언어문화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3136582" y="4494186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영상제작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7" name="직사각형 76"/>
          <p:cNvSpPr/>
          <p:nvPr/>
        </p:nvSpPr>
        <p:spPr>
          <a:xfrm>
            <a:off x="4198774" y="4494186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기</a:t>
            </a:r>
            <a:r>
              <a:rPr lang="ko-KR" altLang="en-US" sz="1400" dirty="0">
                <a:solidFill>
                  <a:schemeClr val="tx1"/>
                </a:solidFill>
              </a:rPr>
              <a:t>타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893111" y="4966743"/>
            <a:ext cx="7868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세미나 소개</a:t>
            </a:r>
            <a:endParaRPr lang="ko-KR" altLang="en-US" sz="1400" dirty="0"/>
          </a:p>
        </p:txBody>
      </p:sp>
      <p:sp>
        <p:nvSpPr>
          <p:cNvPr id="79" name="직사각형 78"/>
          <p:cNvSpPr/>
          <p:nvPr/>
        </p:nvSpPr>
        <p:spPr>
          <a:xfrm>
            <a:off x="1881961" y="4928182"/>
            <a:ext cx="5469361" cy="7959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3670467" y="6382823"/>
            <a:ext cx="1233376" cy="39340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등록하기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664510" y="5822667"/>
            <a:ext cx="13928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최대 인원수</a:t>
            </a:r>
            <a:endParaRPr lang="ko-KR" altLang="en-US" sz="1400" dirty="0"/>
          </a:p>
        </p:txBody>
      </p:sp>
      <p:sp>
        <p:nvSpPr>
          <p:cNvPr id="82" name="직사각형 81"/>
          <p:cNvSpPr/>
          <p:nvPr/>
        </p:nvSpPr>
        <p:spPr>
          <a:xfrm>
            <a:off x="1988288" y="5840504"/>
            <a:ext cx="530542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2240810" y="1216647"/>
            <a:ext cx="217967" cy="25490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84" name="TextBox 83"/>
          <p:cNvSpPr txBox="1"/>
          <p:nvPr/>
        </p:nvSpPr>
        <p:spPr>
          <a:xfrm>
            <a:off x="3236798" y="5822667"/>
            <a:ext cx="13928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참가비 설정</a:t>
            </a:r>
            <a:endParaRPr lang="ko-KR" altLang="en-US" sz="1400" dirty="0"/>
          </a:p>
        </p:txBody>
      </p:sp>
      <p:sp>
        <p:nvSpPr>
          <p:cNvPr id="85" name="직사각형 84"/>
          <p:cNvSpPr/>
          <p:nvPr/>
        </p:nvSpPr>
        <p:spPr>
          <a:xfrm>
            <a:off x="4497571" y="5840504"/>
            <a:ext cx="1677318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/>
          <p:cNvSpPr/>
          <p:nvPr/>
        </p:nvSpPr>
        <p:spPr>
          <a:xfrm>
            <a:off x="1700320" y="2577940"/>
            <a:ext cx="217967" cy="25490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55" name="직사각형 54"/>
          <p:cNvSpPr/>
          <p:nvPr/>
        </p:nvSpPr>
        <p:spPr>
          <a:xfrm>
            <a:off x="3561483" y="6255371"/>
            <a:ext cx="217967" cy="25490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  <p:graphicFrame>
        <p:nvGraphicFramePr>
          <p:cNvPr id="57" name="표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4103966"/>
              </p:ext>
            </p:extLst>
          </p:nvPr>
        </p:nvGraphicFramePr>
        <p:xfrm>
          <a:off x="9181159" y="1655424"/>
          <a:ext cx="2272876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7287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hj_user_w_semiReg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56" name="TextBox 55"/>
          <p:cNvSpPr txBox="1"/>
          <p:nvPr/>
        </p:nvSpPr>
        <p:spPr>
          <a:xfrm>
            <a:off x="893110" y="3234277"/>
            <a:ext cx="935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날</a:t>
            </a:r>
            <a:r>
              <a:rPr lang="ko-KR" altLang="en-US" sz="1400"/>
              <a:t>짜</a:t>
            </a:r>
            <a:r>
              <a:rPr lang="ko-KR" altLang="en-US" sz="1400" smtClean="0"/>
              <a:t>선택</a:t>
            </a:r>
            <a:endParaRPr lang="ko-KR" altLang="en-US" sz="1400" dirty="0"/>
          </a:p>
        </p:txBody>
      </p:sp>
      <p:sp>
        <p:nvSpPr>
          <p:cNvPr id="61" name="직사각형 60"/>
          <p:cNvSpPr/>
          <p:nvPr/>
        </p:nvSpPr>
        <p:spPr>
          <a:xfrm>
            <a:off x="2240810" y="3234277"/>
            <a:ext cx="2787303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TextBox 61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세미나등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록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등록 폼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97862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19503903"/>
              </p:ext>
            </p:extLst>
          </p:nvPr>
        </p:nvGraphicFramePr>
        <p:xfrm>
          <a:off x="8911115" y="3224312"/>
          <a:ext cx="2952330" cy="8077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등록완료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예약을 위한 계좌번호 발급 확인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467832" y="1237124"/>
            <a:ext cx="8059479" cy="53877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TextBox 80"/>
          <p:cNvSpPr txBox="1"/>
          <p:nvPr/>
        </p:nvSpPr>
        <p:spPr>
          <a:xfrm>
            <a:off x="1497880" y="2375789"/>
            <a:ext cx="599938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/>
              <a:t>세미나 등록이 완료되었습니다</a:t>
            </a:r>
            <a:r>
              <a:rPr lang="en-US" altLang="ko-KR" sz="2000" dirty="0" smtClean="0"/>
              <a:t>!</a:t>
            </a:r>
          </a:p>
          <a:p>
            <a:pPr algn="ctr"/>
            <a:r>
              <a:rPr lang="ko-KR" altLang="en-US" sz="2000" dirty="0" smtClean="0"/>
              <a:t>등록된 내용으로 예약을 진행하기 위해서 아래의 계좌번호로 입금이 필요합니다</a:t>
            </a:r>
            <a:r>
              <a:rPr lang="en-US" altLang="ko-KR" sz="2000" dirty="0" smtClean="0"/>
              <a:t>.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4601000" y="5142156"/>
            <a:ext cx="2022437" cy="6239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마이페이지</a:t>
            </a:r>
            <a:endParaRPr lang="ko-KR" altLang="en-US" dirty="0"/>
          </a:p>
        </p:txBody>
      </p:sp>
      <p:sp>
        <p:nvSpPr>
          <p:cNvPr id="46" name="직사각형 45"/>
          <p:cNvSpPr/>
          <p:nvPr/>
        </p:nvSpPr>
        <p:spPr>
          <a:xfrm>
            <a:off x="2199582" y="5142156"/>
            <a:ext cx="2022437" cy="6239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메인화</a:t>
            </a:r>
            <a:r>
              <a:rPr lang="ko-KR" altLang="en-US"/>
              <a:t>면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1344706" y="3539266"/>
            <a:ext cx="1866094" cy="84985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우리은행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3207527" y="3539266"/>
            <a:ext cx="4451918" cy="8498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123456789-1235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7737442"/>
              </p:ext>
            </p:extLst>
          </p:nvPr>
        </p:nvGraphicFramePr>
        <p:xfrm>
          <a:off x="9138826" y="1761039"/>
          <a:ext cx="2536708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36708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hj_user_w_semiReg_Done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1" name="직사각형 10"/>
          <p:cNvSpPr/>
          <p:nvPr/>
        </p:nvSpPr>
        <p:spPr>
          <a:xfrm>
            <a:off x="3561483" y="6145300"/>
            <a:ext cx="217967" cy="25490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4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세미나등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록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완료 페이지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03875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[DB </a:t>
            </a:r>
            <a:r>
              <a:rPr lang="ko-KR" altLang="en-US" dirty="0" smtClean="0"/>
              <a:t>설계</a:t>
            </a:r>
            <a:r>
              <a:rPr lang="en-US" altLang="ko-KR" dirty="0" smtClean="0"/>
              <a:t>]</a:t>
            </a:r>
            <a:r>
              <a:rPr lang="ko-KR" altLang="en-US" dirty="0" smtClean="0"/>
              <a:t> </a:t>
            </a:r>
            <a:r>
              <a:rPr lang="en-US" altLang="ko-KR" dirty="0" smtClean="0"/>
              <a:t>ERD </a:t>
            </a:r>
            <a:r>
              <a:rPr lang="ko-KR" altLang="en-US" dirty="0" smtClean="0"/>
              <a:t>논리설계 </a:t>
            </a:r>
            <a:r>
              <a:rPr lang="en-US" altLang="ko-KR" dirty="0" smtClean="0"/>
              <a:t>(</a:t>
            </a:r>
            <a:r>
              <a:rPr lang="ko-KR" altLang="en-US" dirty="0" smtClean="0"/>
              <a:t>최종</a:t>
            </a:r>
            <a:r>
              <a:rPr lang="en-US" altLang="ko-KR" dirty="0" smtClean="0"/>
              <a:t>) – </a:t>
            </a:r>
            <a:r>
              <a:rPr lang="ko-KR" altLang="en-US" dirty="0" smtClean="0"/>
              <a:t>테이블 관계 및 주요 키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1015471"/>
            <a:ext cx="8991600" cy="541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2755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Box 61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세미나등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록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등록 폼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1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4098" name="Picture 2" descr="C:\Users\ezen-033\Desktop\세미나등록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648" y="1236815"/>
            <a:ext cx="6857252" cy="5532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850414" y="2544296"/>
            <a:ext cx="3416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장소와 날짜를 먼저 선택하기 위한 페이지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0218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Box 61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세미나등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록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등록 폼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2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685314" y="2544295"/>
            <a:ext cx="34163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장소와 날짜 정보를 바탕으로 시간을 선택할 수 있고 나머지 정보를 입력하여 세미나를 등록하는 페이지</a:t>
            </a:r>
            <a:endParaRPr lang="ko-KR" altLang="en-US" dirty="0"/>
          </a:p>
        </p:txBody>
      </p:sp>
      <p:pic>
        <p:nvPicPr>
          <p:cNvPr id="5123" name="Picture 3" descr="C:\Users\ezen-033\Desktop\등록폼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548" y="1246923"/>
            <a:ext cx="6485679" cy="5458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0233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Box 61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세미나등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록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등록 완료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685314" y="2544295"/>
            <a:ext cx="3416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세미나가 정상적으로 등록되었을 경우 이동하는 페이지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6146" name="Picture 2" descr="C:\Users\ezen-033\Desktop\세미나등록완료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388" y="1883280"/>
            <a:ext cx="7106226" cy="372268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441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780664" y="1138518"/>
            <a:ext cx="5633148" cy="56172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780664" y="1681010"/>
            <a:ext cx="10207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 smtClean="0"/>
              <a:t>세미나명</a:t>
            </a:r>
            <a:endParaRPr lang="ko-KR" altLang="en-US" sz="1400" dirty="0"/>
          </a:p>
        </p:txBody>
      </p:sp>
      <p:sp>
        <p:nvSpPr>
          <p:cNvPr id="3" name="직사각형 2"/>
          <p:cNvSpPr/>
          <p:nvPr/>
        </p:nvSpPr>
        <p:spPr>
          <a:xfrm>
            <a:off x="2695064" y="1681009"/>
            <a:ext cx="3976577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982682" y="2095680"/>
            <a:ext cx="6166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부제</a:t>
            </a:r>
            <a:endParaRPr lang="ko-KR" altLang="en-US" sz="1400" dirty="0"/>
          </a:p>
        </p:txBody>
      </p:sp>
      <p:sp>
        <p:nvSpPr>
          <p:cNvPr id="10" name="직사각형 9"/>
          <p:cNvSpPr/>
          <p:nvPr/>
        </p:nvSpPr>
        <p:spPr>
          <a:xfrm>
            <a:off x="2695064" y="2105743"/>
            <a:ext cx="3976577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1829624" y="2409533"/>
            <a:ext cx="935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시</a:t>
            </a:r>
            <a:r>
              <a:rPr lang="ko-KR" altLang="en-US" sz="1400" dirty="0"/>
              <a:t>간</a:t>
            </a:r>
            <a:r>
              <a:rPr lang="ko-KR" altLang="en-US" sz="1400" dirty="0" smtClean="0"/>
              <a:t>선택</a:t>
            </a:r>
            <a:endParaRPr lang="ko-KR" altLang="en-US" sz="1400" dirty="0"/>
          </a:p>
        </p:txBody>
      </p:sp>
      <p:sp>
        <p:nvSpPr>
          <p:cNvPr id="19" name="TextBox 18"/>
          <p:cNvSpPr txBox="1"/>
          <p:nvPr/>
        </p:nvSpPr>
        <p:spPr>
          <a:xfrm>
            <a:off x="1785726" y="1238936"/>
            <a:ext cx="935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공간선</a:t>
            </a:r>
            <a:r>
              <a:rPr lang="ko-KR" altLang="en-US" sz="1400"/>
              <a:t>택</a:t>
            </a:r>
            <a:endParaRPr lang="ko-KR" altLang="en-US" sz="1400" dirty="0"/>
          </a:p>
        </p:txBody>
      </p:sp>
      <p:sp>
        <p:nvSpPr>
          <p:cNvPr id="20" name="직사각형 19"/>
          <p:cNvSpPr/>
          <p:nvPr/>
        </p:nvSpPr>
        <p:spPr>
          <a:xfrm>
            <a:off x="2772074" y="1201438"/>
            <a:ext cx="871870" cy="382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zone1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643944" y="1201438"/>
            <a:ext cx="871870" cy="382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zone2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4515814" y="1201438"/>
            <a:ext cx="871870" cy="382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zone3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5387684" y="1201438"/>
            <a:ext cx="871870" cy="382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zone4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854866" y="2813961"/>
            <a:ext cx="414670" cy="307777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9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2271664" y="2813961"/>
            <a:ext cx="423174" cy="307777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10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2694838" y="2813961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11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3120140" y="2813961"/>
            <a:ext cx="41467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12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3536938" y="2813961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13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3960112" y="2813961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14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4383286" y="2813961"/>
            <a:ext cx="41467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15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4800084" y="2813961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16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5223258" y="2813961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17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5648560" y="2813961"/>
            <a:ext cx="41467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18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6065358" y="2813961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19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6488532" y="2813961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20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6911706" y="2813961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21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1916803" y="3664488"/>
            <a:ext cx="935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카테고리선</a:t>
            </a:r>
            <a:r>
              <a:rPr lang="ko-KR" altLang="en-US" sz="1400"/>
              <a:t>택</a:t>
            </a:r>
            <a:endParaRPr lang="ko-KR" altLang="en-US" sz="1400" dirty="0"/>
          </a:p>
        </p:txBody>
      </p:sp>
      <p:sp>
        <p:nvSpPr>
          <p:cNvPr id="60" name="직사각형 59"/>
          <p:cNvSpPr/>
          <p:nvPr/>
        </p:nvSpPr>
        <p:spPr>
          <a:xfrm>
            <a:off x="2988314" y="3603999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IT</a:t>
            </a:r>
            <a:r>
              <a:rPr lang="ko-KR" altLang="en-US" sz="1400" dirty="0" smtClean="0">
                <a:solidFill>
                  <a:schemeClr val="tx1"/>
                </a:solidFill>
              </a:rPr>
              <a:t>기술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4050506" y="3603999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스포츠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5112698" y="3603999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건강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2988314" y="4004937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음식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4050506" y="4004937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음</a:t>
            </a:r>
            <a:r>
              <a:rPr lang="ko-KR" altLang="en-US" sz="1400" dirty="0">
                <a:solidFill>
                  <a:schemeClr val="tx1"/>
                </a:solidFill>
              </a:rPr>
              <a:t>악</a:t>
            </a:r>
          </a:p>
        </p:txBody>
      </p:sp>
      <p:sp>
        <p:nvSpPr>
          <p:cNvPr id="74" name="직사각형 73"/>
          <p:cNvSpPr/>
          <p:nvPr/>
        </p:nvSpPr>
        <p:spPr>
          <a:xfrm>
            <a:off x="5112698" y="4004937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가</a:t>
            </a:r>
            <a:r>
              <a:rPr lang="ko-KR" altLang="en-US" sz="1400" dirty="0">
                <a:solidFill>
                  <a:schemeClr val="tx1"/>
                </a:solidFill>
              </a:rPr>
              <a:t>족</a:t>
            </a:r>
          </a:p>
        </p:txBody>
      </p:sp>
      <p:sp>
        <p:nvSpPr>
          <p:cNvPr id="75" name="직사각형 74"/>
          <p:cNvSpPr/>
          <p:nvPr/>
        </p:nvSpPr>
        <p:spPr>
          <a:xfrm>
            <a:off x="2988314" y="4398839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언어문화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4050506" y="4398839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영상제작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7" name="직사각형 76"/>
          <p:cNvSpPr/>
          <p:nvPr/>
        </p:nvSpPr>
        <p:spPr>
          <a:xfrm>
            <a:off x="5112698" y="4398839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기</a:t>
            </a:r>
            <a:r>
              <a:rPr lang="ko-KR" altLang="en-US" sz="1400" dirty="0">
                <a:solidFill>
                  <a:schemeClr val="tx1"/>
                </a:solidFill>
              </a:rPr>
              <a:t>타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1879843" y="4893336"/>
            <a:ext cx="7868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세미나 소개</a:t>
            </a:r>
            <a:endParaRPr lang="ko-KR" altLang="en-US" sz="1400" dirty="0"/>
          </a:p>
        </p:txBody>
      </p:sp>
      <p:sp>
        <p:nvSpPr>
          <p:cNvPr id="79" name="직사각형 78"/>
          <p:cNvSpPr/>
          <p:nvPr/>
        </p:nvSpPr>
        <p:spPr>
          <a:xfrm>
            <a:off x="2852469" y="4893336"/>
            <a:ext cx="3989557" cy="7959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3920880" y="6261245"/>
            <a:ext cx="1233376" cy="39340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등록하기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2054895" y="5863334"/>
            <a:ext cx="13928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최대 인원수</a:t>
            </a:r>
            <a:endParaRPr lang="ko-KR" altLang="en-US" sz="1400" dirty="0"/>
          </a:p>
        </p:txBody>
      </p:sp>
      <p:sp>
        <p:nvSpPr>
          <p:cNvPr id="82" name="직사각형 81"/>
          <p:cNvSpPr/>
          <p:nvPr/>
        </p:nvSpPr>
        <p:spPr>
          <a:xfrm>
            <a:off x="3378673" y="5881171"/>
            <a:ext cx="530542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2612408" y="1118214"/>
            <a:ext cx="217967" cy="28818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84" name="TextBox 83"/>
          <p:cNvSpPr txBox="1"/>
          <p:nvPr/>
        </p:nvSpPr>
        <p:spPr>
          <a:xfrm>
            <a:off x="3937725" y="5875711"/>
            <a:ext cx="11561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참가비 설정</a:t>
            </a:r>
            <a:endParaRPr lang="ko-KR" altLang="en-US" sz="1400" dirty="0"/>
          </a:p>
        </p:txBody>
      </p:sp>
      <p:sp>
        <p:nvSpPr>
          <p:cNvPr id="85" name="직사각형 84"/>
          <p:cNvSpPr/>
          <p:nvPr/>
        </p:nvSpPr>
        <p:spPr>
          <a:xfrm>
            <a:off x="5215837" y="5874875"/>
            <a:ext cx="1677318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54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87294201"/>
              </p:ext>
            </p:extLst>
          </p:nvPr>
        </p:nvGraphicFramePr>
        <p:xfrm>
          <a:off x="8834915" y="2818210"/>
          <a:ext cx="2952330" cy="290695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세미나를 등록하기 위한 정보를 입력하는 페이지로 먼저 공간을 선택하여 공간에 대한 시간정보를 불러온다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시간은 최소 </a:t>
                      </a:r>
                      <a:r>
                        <a:rPr lang="en-US" altLang="ko-KR" sz="1300" b="0" u="none" strike="noStrike" cap="none" dirty="0" smtClean="0"/>
                        <a:t>2</a:t>
                      </a:r>
                      <a:r>
                        <a:rPr lang="ko-KR" altLang="en-US" sz="1300" b="0" u="none" strike="noStrike" cap="none" dirty="0" smtClean="0"/>
                        <a:t>시간으로 </a:t>
                      </a:r>
                      <a:r>
                        <a:rPr lang="en-US" altLang="ko-KR" sz="1300" b="0" u="none" strike="noStrike" cap="none" dirty="0" smtClean="0"/>
                        <a:t>1</a:t>
                      </a:r>
                      <a:r>
                        <a:rPr lang="ko-KR" altLang="en-US" sz="1300" b="0" u="none" strike="noStrike" cap="none" dirty="0" smtClean="0"/>
                        <a:t>시간 단위로 선택한다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가능시간범위</a:t>
                      </a:r>
                      <a:r>
                        <a:rPr lang="en-US" altLang="ko-KR" sz="1300" b="0" u="none" strike="noStrike" cap="none" dirty="0" smtClean="0"/>
                        <a:t>(09~22</a:t>
                      </a:r>
                      <a:r>
                        <a:rPr lang="ko-KR" altLang="en-US" sz="1300" b="0" u="none" strike="noStrike" cap="none" dirty="0" smtClean="0"/>
                        <a:t>시</a:t>
                      </a:r>
                      <a:r>
                        <a:rPr lang="en-US" altLang="ko-KR" sz="1300" b="0" u="none" strike="noStrike" cap="none" dirty="0" smtClean="0"/>
                        <a:t>)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등록하기 버튼을 눌러서 등록 확인 페이지로 이동하고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해당 페이지에서 예약 완료를 위한 계좌 번호를 발급받는다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55" name="직사각형 54"/>
          <p:cNvSpPr/>
          <p:nvPr/>
        </p:nvSpPr>
        <p:spPr>
          <a:xfrm>
            <a:off x="1608345" y="2596138"/>
            <a:ext cx="217967" cy="28818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56" name="직사각형 55"/>
          <p:cNvSpPr/>
          <p:nvPr/>
        </p:nvSpPr>
        <p:spPr>
          <a:xfrm>
            <a:off x="3752806" y="6117152"/>
            <a:ext cx="217967" cy="28818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  <p:graphicFrame>
        <p:nvGraphicFramePr>
          <p:cNvPr id="58" name="표 5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1891982"/>
              </p:ext>
            </p:extLst>
          </p:nvPr>
        </p:nvGraphicFramePr>
        <p:xfrm>
          <a:off x="9062626" y="1801853"/>
          <a:ext cx="2536708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36708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hj_user_m_semiReg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57" name="TextBox 56"/>
          <p:cNvSpPr txBox="1"/>
          <p:nvPr/>
        </p:nvSpPr>
        <p:spPr>
          <a:xfrm>
            <a:off x="1829624" y="3213377"/>
            <a:ext cx="935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날</a:t>
            </a:r>
            <a:r>
              <a:rPr lang="ko-KR" altLang="en-US" sz="1400"/>
              <a:t>짜</a:t>
            </a:r>
            <a:r>
              <a:rPr lang="ko-KR" altLang="en-US" sz="1400" smtClean="0"/>
              <a:t>선택</a:t>
            </a:r>
            <a:endParaRPr lang="ko-KR" altLang="en-US" sz="1400" dirty="0"/>
          </a:p>
        </p:txBody>
      </p:sp>
      <p:sp>
        <p:nvSpPr>
          <p:cNvPr id="62" name="직사각형 61"/>
          <p:cNvSpPr/>
          <p:nvPr/>
        </p:nvSpPr>
        <p:spPr>
          <a:xfrm>
            <a:off x="2695064" y="3205430"/>
            <a:ext cx="3976577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TextBox 63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세미나등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록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등록 폼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09734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068006758"/>
              </p:ext>
            </p:extLst>
          </p:nvPr>
        </p:nvGraphicFramePr>
        <p:xfrm>
          <a:off x="8775010" y="3281934"/>
          <a:ext cx="2952330" cy="8077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등록완료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예약을 위한 계좌번호 확인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2614744" y="1270296"/>
            <a:ext cx="4369523" cy="53877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TextBox 80"/>
          <p:cNvSpPr txBox="1"/>
          <p:nvPr/>
        </p:nvSpPr>
        <p:spPr>
          <a:xfrm>
            <a:off x="2975576" y="1766189"/>
            <a:ext cx="364786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/>
              <a:t>세미나 등록이 완료되었습니다</a:t>
            </a:r>
            <a:r>
              <a:rPr lang="en-US" altLang="ko-KR" sz="1400" dirty="0" smtClean="0"/>
              <a:t>!</a:t>
            </a:r>
          </a:p>
          <a:p>
            <a:pPr algn="ctr"/>
            <a:r>
              <a:rPr lang="ko-KR" altLang="en-US" sz="1400" dirty="0" smtClean="0"/>
              <a:t>등록된 내용으로 예약을 진행하기 위해</a:t>
            </a:r>
            <a:endParaRPr lang="en-US" altLang="ko-KR" sz="1400" dirty="0" smtClean="0"/>
          </a:p>
          <a:p>
            <a:pPr algn="ctr"/>
            <a:r>
              <a:rPr lang="ko-KR" altLang="en-US" sz="1400" dirty="0" smtClean="0"/>
              <a:t>아래의 계좌번호로 입금이 필요합니다</a:t>
            </a:r>
            <a:r>
              <a:rPr lang="en-US" altLang="ko-KR" sz="1400" dirty="0" smtClean="0"/>
              <a:t>.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4955576" y="4413324"/>
            <a:ext cx="1629941" cy="4930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마이페이지</a:t>
            </a:r>
            <a:endParaRPr lang="ko-KR" altLang="en-US" dirty="0"/>
          </a:p>
        </p:txBody>
      </p:sp>
      <p:sp>
        <p:nvSpPr>
          <p:cNvPr id="46" name="직사각형 45"/>
          <p:cNvSpPr/>
          <p:nvPr/>
        </p:nvSpPr>
        <p:spPr>
          <a:xfrm>
            <a:off x="3112835" y="4413323"/>
            <a:ext cx="1637312" cy="4930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메인화면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3139035" y="2823883"/>
            <a:ext cx="1217812" cy="57374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우리은행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4356847" y="2823883"/>
            <a:ext cx="2228670" cy="5737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123456789-1235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8465048"/>
              </p:ext>
            </p:extLst>
          </p:nvPr>
        </p:nvGraphicFramePr>
        <p:xfrm>
          <a:off x="9003360" y="2002363"/>
          <a:ext cx="2536708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36708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hj_user_m_semiReg_Done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1" name="직사각형 10"/>
          <p:cNvSpPr/>
          <p:nvPr/>
        </p:nvSpPr>
        <p:spPr>
          <a:xfrm>
            <a:off x="3142877" y="4089674"/>
            <a:ext cx="217967" cy="28818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세미나등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록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등록 완료 페이지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40301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1159809391"/>
              </p:ext>
            </p:extLst>
          </p:nvPr>
        </p:nvGraphicFramePr>
        <p:xfrm>
          <a:off x="8809515" y="2395382"/>
          <a:ext cx="2952330" cy="413357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 row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100" b="0" u="none" strike="noStrike" cap="none" dirty="0" smtClean="0"/>
                        <a:t>프로필 관리를 위한 메뉴로 클릭 시 </a:t>
                      </a:r>
                      <a:r>
                        <a:rPr lang="ko-KR" altLang="en-US" sz="1100" b="0" u="none" strike="noStrike" cap="none" dirty="0" err="1" smtClean="0"/>
                        <a:t>팝업창</a:t>
                      </a:r>
                      <a:r>
                        <a:rPr lang="ko-KR" altLang="en-US" sz="1100" b="0" u="none" strike="noStrike" cap="none" dirty="0" smtClean="0"/>
                        <a:t> 생성</a:t>
                      </a:r>
                      <a:endParaRPr lang="en-US" altLang="ko-KR" sz="11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100" b="0" u="none" strike="noStrike" cap="none" dirty="0" smtClean="0"/>
                        <a:t>세미나 예약 리스트를 확인할 수 있는 페이지로 이동하며</a:t>
                      </a:r>
                      <a:r>
                        <a:rPr lang="en-US" altLang="ko-KR" sz="1100" b="0" u="none" strike="noStrike" cap="none" dirty="0" smtClean="0"/>
                        <a:t>, </a:t>
                      </a:r>
                      <a:r>
                        <a:rPr lang="ko-KR" altLang="en-US" sz="1100" b="0" u="none" strike="noStrike" cap="none" dirty="0" smtClean="0"/>
                        <a:t>호스트를 위한 장소선택</a:t>
                      </a:r>
                      <a:r>
                        <a:rPr lang="en-US" altLang="ko-KR" sz="1100" b="0" u="none" strike="noStrike" cap="none" dirty="0" smtClean="0"/>
                        <a:t>, </a:t>
                      </a:r>
                      <a:r>
                        <a:rPr lang="ko-KR" altLang="en-US" sz="1100" b="0" u="none" strike="noStrike" cap="none" dirty="0" smtClean="0"/>
                        <a:t>시간</a:t>
                      </a:r>
                      <a:r>
                        <a:rPr lang="en-US" altLang="ko-KR" sz="1100" b="0" u="none" strike="noStrike" cap="none" dirty="0" smtClean="0"/>
                        <a:t>, </a:t>
                      </a:r>
                      <a:r>
                        <a:rPr lang="ko-KR" altLang="en-US" sz="1100" b="0" u="none" strike="noStrike" cap="none" dirty="0" smtClean="0"/>
                        <a:t>세미나 이름을 확인할 수 있다</a:t>
                      </a:r>
                      <a:r>
                        <a:rPr lang="en-US" altLang="ko-KR" sz="1100" b="0" u="none" strike="noStrike" cap="none" dirty="0" smtClean="0"/>
                        <a:t>.</a:t>
                      </a:r>
                      <a:endParaRPr lang="en-US" altLang="ko-KR" sz="11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100" b="0" u="none" strike="noStrike" cap="none" dirty="0" err="1" smtClean="0"/>
                        <a:t>밋업</a:t>
                      </a:r>
                      <a:r>
                        <a:rPr lang="ko-KR" altLang="en-US" sz="1100" b="0" u="none" strike="noStrike" cap="none" dirty="0" smtClean="0"/>
                        <a:t> 예약 리스트를 확인할 수 있는 페이지로 이동하며</a:t>
                      </a:r>
                      <a:r>
                        <a:rPr lang="en-US" altLang="ko-KR" sz="1100" b="0" u="none" strike="noStrike" cap="none" dirty="0" smtClean="0"/>
                        <a:t>, </a:t>
                      </a:r>
                      <a:r>
                        <a:rPr lang="ko-KR" altLang="en-US" sz="1100" b="0" u="none" strike="noStrike" cap="none" dirty="0" err="1" smtClean="0"/>
                        <a:t>밋업에</a:t>
                      </a:r>
                      <a:r>
                        <a:rPr lang="ko-KR" altLang="en-US" sz="1100" b="0" u="none" strike="noStrike" cap="none" dirty="0" smtClean="0"/>
                        <a:t> 대한 장소</a:t>
                      </a:r>
                      <a:r>
                        <a:rPr lang="en-US" altLang="ko-KR" sz="1100" b="0" u="none" strike="noStrike" cap="none" dirty="0" smtClean="0"/>
                        <a:t>, </a:t>
                      </a:r>
                      <a:r>
                        <a:rPr lang="ko-KR" altLang="en-US" sz="1100" b="0" u="none" strike="noStrike" cap="none" dirty="0" smtClean="0"/>
                        <a:t>시간</a:t>
                      </a:r>
                      <a:r>
                        <a:rPr lang="en-US" altLang="ko-KR" sz="1100" b="0" u="none" strike="noStrike" cap="none" dirty="0" smtClean="0"/>
                        <a:t>,</a:t>
                      </a:r>
                      <a:r>
                        <a:rPr lang="en-US" altLang="ko-KR" sz="1100" b="0" u="none" strike="noStrike" cap="none" baseline="0" dirty="0" smtClean="0"/>
                        <a:t> </a:t>
                      </a:r>
                      <a:r>
                        <a:rPr lang="ko-KR" altLang="en-US" sz="1100" b="0" u="none" strike="noStrike" cap="none" baseline="0" dirty="0" smtClean="0"/>
                        <a:t>이름 등을 확인할 </a:t>
                      </a:r>
                      <a:r>
                        <a:rPr lang="ko-KR" altLang="en-US" sz="1100" b="0" u="none" strike="noStrike" cap="none" baseline="0" dirty="0" err="1" smtClean="0"/>
                        <a:t>수있다</a:t>
                      </a:r>
                      <a:r>
                        <a:rPr lang="en-US" altLang="ko-KR" sz="1100" b="0" u="none" strike="noStrike" cap="none" baseline="0" dirty="0" smtClean="0"/>
                        <a:t>.</a:t>
                      </a:r>
                      <a:endParaRPr lang="en-US" altLang="ko-KR" sz="11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100" b="0" u="none" strike="noStrike" cap="none" dirty="0" smtClean="0"/>
                        <a:t>문의</a:t>
                      </a:r>
                      <a:r>
                        <a:rPr lang="ko-KR" altLang="en-US" sz="1100" b="0" u="none" strike="noStrike" cap="none" baseline="0" dirty="0" smtClean="0"/>
                        <a:t> 사항 리스트를 확인할 수 있는 페이지로 이동하며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smtClean="0"/>
                        <a:t>문의 사항은 서비스에 대한 </a:t>
                      </a:r>
                      <a:r>
                        <a:rPr lang="en-US" altLang="ko-KR" sz="1100" b="0" u="none" strike="noStrike" cap="none" baseline="0" dirty="0" err="1" smtClean="0"/>
                        <a:t>QnA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smtClean="0"/>
                        <a:t>장소에 대한 </a:t>
                      </a:r>
                      <a:r>
                        <a:rPr lang="en-US" altLang="ko-KR" sz="1100" b="0" u="none" strike="noStrike" cap="none" baseline="0" dirty="0" err="1" smtClean="0"/>
                        <a:t>QnA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smtClean="0"/>
                        <a:t>세미나에 관한 </a:t>
                      </a:r>
                      <a:r>
                        <a:rPr lang="en-US" altLang="ko-KR" sz="1100" b="0" u="none" strike="noStrike" cap="none" baseline="0" dirty="0" err="1" smtClean="0"/>
                        <a:t>QnA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err="1" smtClean="0"/>
                        <a:t>밋업에</a:t>
                      </a:r>
                      <a:r>
                        <a:rPr lang="ko-KR" altLang="en-US" sz="1100" b="0" u="none" strike="noStrike" cap="none" baseline="0" dirty="0" smtClean="0"/>
                        <a:t> 관한 </a:t>
                      </a:r>
                      <a:r>
                        <a:rPr lang="en-US" altLang="ko-KR" sz="1100" b="0" u="none" strike="noStrike" cap="none" baseline="0" dirty="0" err="1" smtClean="0"/>
                        <a:t>QnA</a:t>
                      </a:r>
                      <a:r>
                        <a:rPr lang="ko-KR" altLang="en-US" sz="1100" b="0" u="none" strike="noStrike" cap="none" baseline="0" dirty="0" smtClean="0"/>
                        <a:t>로 이루어져 있다</a:t>
                      </a:r>
                      <a:r>
                        <a:rPr lang="en-US" altLang="ko-KR" sz="1100" b="0" u="none" strike="noStrike" cap="none" baseline="0" dirty="0" smtClean="0"/>
                        <a:t>.</a:t>
                      </a:r>
                      <a:endParaRPr lang="en-US" altLang="ko-KR" sz="11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100" b="0" u="none" strike="noStrike" cap="none" dirty="0" smtClean="0"/>
                        <a:t>이용후기를 관리하는 페이지로 이동하며</a:t>
                      </a:r>
                      <a:r>
                        <a:rPr lang="en-US" altLang="ko-KR" sz="1100" b="0" u="none" strike="noStrike" cap="none" dirty="0" smtClean="0"/>
                        <a:t>, </a:t>
                      </a:r>
                      <a:r>
                        <a:rPr lang="ko-KR" altLang="en-US" sz="1100" b="0" u="none" strike="noStrike" cap="none" dirty="0" smtClean="0"/>
                        <a:t>이용후기는 </a:t>
                      </a:r>
                      <a:r>
                        <a:rPr lang="ko-KR" altLang="en-US" sz="1100" b="0" u="none" strike="noStrike" cap="none" dirty="0" err="1" smtClean="0"/>
                        <a:t>세미나존</a:t>
                      </a:r>
                      <a:r>
                        <a:rPr lang="en-US" altLang="ko-KR" sz="1100" b="0" u="none" strike="noStrike" cap="none" dirty="0" smtClean="0"/>
                        <a:t>,</a:t>
                      </a:r>
                      <a:r>
                        <a:rPr lang="en-US" altLang="ko-KR" sz="1100" b="0" u="none" strike="noStrike" cap="none" baseline="0" dirty="0" smtClean="0"/>
                        <a:t> </a:t>
                      </a:r>
                      <a:r>
                        <a:rPr lang="ko-KR" altLang="en-US" sz="1100" b="0" u="none" strike="noStrike" cap="none" baseline="0" dirty="0" smtClean="0"/>
                        <a:t>세미나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err="1" smtClean="0"/>
                        <a:t>밋업에</a:t>
                      </a:r>
                      <a:r>
                        <a:rPr lang="ko-KR" altLang="en-US" sz="1100" b="0" u="none" strike="noStrike" cap="none" baseline="0" dirty="0" smtClean="0"/>
                        <a:t> 관한 후기로 총 </a:t>
                      </a:r>
                      <a:r>
                        <a:rPr lang="en-US" altLang="ko-KR" sz="1100" b="0" u="none" strike="noStrike" cap="none" baseline="0" dirty="0" smtClean="0"/>
                        <a:t>3</a:t>
                      </a:r>
                      <a:r>
                        <a:rPr lang="ko-KR" altLang="en-US" sz="1100" b="0" u="none" strike="noStrike" cap="none" baseline="0" dirty="0" smtClean="0"/>
                        <a:t>가지 종류가 </a:t>
                      </a:r>
                      <a:r>
                        <a:rPr lang="ko-KR" altLang="en-US" sz="1100" b="0" u="none" strike="noStrike" cap="none" baseline="0" dirty="0" err="1" smtClean="0"/>
                        <a:t>존재하낟</a:t>
                      </a:r>
                      <a:r>
                        <a:rPr lang="en-US" altLang="ko-KR" sz="1100" b="0" u="none" strike="noStrike" cap="none" baseline="0" dirty="0" smtClean="0"/>
                        <a:t>.</a:t>
                      </a:r>
                      <a:endParaRPr lang="en-US" altLang="ko-KR" sz="11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1290918" y="1484555"/>
            <a:ext cx="5948978" cy="49377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2506533" y="2259105"/>
            <a:ext cx="1032734" cy="101121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프로필이미</a:t>
            </a:r>
            <a:r>
              <a:rPr lang="ko-KR" altLang="en-US" sz="1200" dirty="0">
                <a:solidFill>
                  <a:schemeClr val="tx1"/>
                </a:solidFill>
              </a:rPr>
              <a:t>지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732904" y="2395382"/>
            <a:ext cx="234516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아이디</a:t>
            </a:r>
            <a:endParaRPr lang="en-US" altLang="ko-KR" sz="1400" dirty="0" smtClean="0"/>
          </a:p>
          <a:p>
            <a:endParaRPr lang="en-US" altLang="ko-KR" sz="1400" dirty="0" smtClean="0"/>
          </a:p>
          <a:p>
            <a:r>
              <a:rPr lang="ko-KR" altLang="en-US" sz="1400" u="sng" dirty="0" smtClean="0"/>
              <a:t>프로필 관리</a:t>
            </a:r>
            <a:endParaRPr lang="en-US" altLang="ko-KR" sz="1400" u="sng" dirty="0" smtClean="0"/>
          </a:p>
        </p:txBody>
      </p:sp>
      <p:sp>
        <p:nvSpPr>
          <p:cNvPr id="10" name="직사각형 9"/>
          <p:cNvSpPr/>
          <p:nvPr/>
        </p:nvSpPr>
        <p:spPr>
          <a:xfrm>
            <a:off x="1635162" y="4034118"/>
            <a:ext cx="957431" cy="7637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세미나</a:t>
            </a:r>
            <a:r>
              <a:rPr lang="en-US" altLang="ko-KR" sz="1100" dirty="0">
                <a:solidFill>
                  <a:schemeClr val="tx1"/>
                </a:solidFill>
              </a:rPr>
              <a:t> </a:t>
            </a:r>
            <a:r>
              <a:rPr lang="ko-KR" altLang="en-US" sz="1100" dirty="0" smtClean="0">
                <a:solidFill>
                  <a:schemeClr val="tx1"/>
                </a:solidFill>
              </a:rPr>
              <a:t>예약 리스트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872292" y="4034118"/>
            <a:ext cx="957431" cy="7637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 smtClean="0">
                <a:solidFill>
                  <a:schemeClr val="tx1"/>
                </a:solidFill>
              </a:rPr>
              <a:t>밋업</a:t>
            </a:r>
            <a:r>
              <a:rPr lang="ko-KR" altLang="en-US" sz="1200" dirty="0" smtClean="0">
                <a:solidFill>
                  <a:schemeClr val="tx1"/>
                </a:solidFill>
              </a:rPr>
              <a:t> 예약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리스트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4238513" y="4034117"/>
            <a:ext cx="957431" cy="7637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문의 사항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관</a:t>
            </a:r>
            <a:r>
              <a:rPr lang="ko-KR" altLang="en-US" sz="1200" dirty="0">
                <a:solidFill>
                  <a:schemeClr val="tx1"/>
                </a:solidFill>
              </a:rPr>
              <a:t>리</a:t>
            </a:r>
          </a:p>
        </p:txBody>
      </p:sp>
      <p:sp>
        <p:nvSpPr>
          <p:cNvPr id="35" name="직사각형 34"/>
          <p:cNvSpPr/>
          <p:nvPr/>
        </p:nvSpPr>
        <p:spPr>
          <a:xfrm>
            <a:off x="5599355" y="4034118"/>
            <a:ext cx="957431" cy="7637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이용후기 관리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4851699" y="2678654"/>
            <a:ext cx="301214" cy="33348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2806035"/>
              </p:ext>
            </p:extLst>
          </p:nvPr>
        </p:nvGraphicFramePr>
        <p:xfrm>
          <a:off x="8986426" y="1484555"/>
          <a:ext cx="2536708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36708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메인 화면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47502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메인 화면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7170" name="Picture 2" descr="C:\Users\ezen-033\Desktop\마이페이지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88" y="1733550"/>
            <a:ext cx="8659211" cy="4309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8902700" y="2381429"/>
            <a:ext cx="30099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프로필관리</a:t>
            </a:r>
            <a:r>
              <a:rPr lang="en-US" altLang="ko-KR" dirty="0" smtClean="0"/>
              <a:t>, </a:t>
            </a:r>
            <a:r>
              <a:rPr lang="ko-KR" altLang="en-US" dirty="0" smtClean="0"/>
              <a:t>세미나 예약확인</a:t>
            </a:r>
            <a:r>
              <a:rPr lang="en-US" altLang="ko-KR" dirty="0" smtClean="0"/>
              <a:t>, </a:t>
            </a:r>
            <a:r>
              <a:rPr lang="ko-KR" altLang="en-US" dirty="0" smtClean="0"/>
              <a:t>문의사항 관리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이용후기 관리 메뉴로 이동할 수 있는 </a:t>
            </a:r>
            <a:r>
              <a:rPr lang="ko-KR" altLang="en-US" dirty="0" err="1" smtClean="0"/>
              <a:t>마이페이지</a:t>
            </a:r>
            <a:r>
              <a:rPr lang="ko-KR" altLang="en-US" dirty="0" smtClean="0"/>
              <a:t> 초기화면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94413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1817746257"/>
              </p:ext>
            </p:extLst>
          </p:nvPr>
        </p:nvGraphicFramePr>
        <p:xfrm>
          <a:off x="8724849" y="3074894"/>
          <a:ext cx="2952330" cy="202302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세미나 예약</a:t>
                      </a:r>
                      <a:r>
                        <a:rPr lang="ko-KR" altLang="en-US" sz="1300" b="0" u="none" strike="noStrike" cap="none" baseline="0" dirty="0" smtClean="0"/>
                        <a:t> 리스트를 확인할 수 있음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카테고리를 설정하여 주최하는 세미나인지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참여하는 세미나인지 볼 수 있음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해당하는 세미나의 리스트가 불러와지고 클릭 시 </a:t>
                      </a:r>
                      <a:r>
                        <a:rPr lang="ko-KR" altLang="en-US" sz="1300" b="0" u="none" strike="noStrike" cap="none" dirty="0" err="1" smtClean="0"/>
                        <a:t>모달창을</a:t>
                      </a:r>
                      <a:r>
                        <a:rPr lang="ko-KR" altLang="en-US" sz="1300" b="0" u="none" strike="noStrike" cap="none" dirty="0" smtClean="0"/>
                        <a:t> 통해 정보 확인 가능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914400" y="1353670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15035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세미나 예약 리스트</a:t>
            </a:r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5585012" y="2095495"/>
            <a:ext cx="1541929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주</a:t>
              </a:r>
              <a:r>
                <a:rPr lang="ko-KR" altLang="en-US" sz="1400" dirty="0">
                  <a:solidFill>
                    <a:schemeClr val="tx1"/>
                  </a:solidFill>
                </a:rPr>
                <a:t>최</a:t>
              </a: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5585012" y="2463049"/>
            <a:ext cx="1541929" cy="5132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주최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참</a:t>
            </a:r>
            <a:r>
              <a:rPr lang="ko-KR" altLang="en-US" sz="1400" dirty="0">
                <a:solidFill>
                  <a:schemeClr val="tx1"/>
                </a:solidFill>
              </a:rPr>
              <a:t>여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1541929" y="3065929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541928" y="3074894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세미나명</a:t>
            </a:r>
            <a:r>
              <a:rPr lang="ko-KR" altLang="en-US" sz="1200" dirty="0" smtClean="0">
                <a:solidFill>
                  <a:schemeClr val="tx1"/>
                </a:solidFill>
              </a:rPr>
              <a:t>       장소        날짜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</a:rPr>
              <a:t>      </a:t>
            </a:r>
            <a:r>
              <a:rPr lang="ko-KR" altLang="en-US" sz="1200" dirty="0" smtClean="0">
                <a:solidFill>
                  <a:schemeClr val="tx1"/>
                </a:solidFill>
              </a:rPr>
              <a:t>시간          신청자 수          결제상태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402976" y="3588460"/>
            <a:ext cx="277906" cy="2644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4588397"/>
              </p:ext>
            </p:extLst>
          </p:nvPr>
        </p:nvGraphicFramePr>
        <p:xfrm>
          <a:off x="9020293" y="1757051"/>
          <a:ext cx="2536708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36708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hj_user_w_myPage_semi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 예약 리스트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29915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1850781510"/>
              </p:ext>
            </p:extLst>
          </p:nvPr>
        </p:nvGraphicFramePr>
        <p:xfrm>
          <a:off x="8911116" y="2370543"/>
          <a:ext cx="2952330" cy="370766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 row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예약한 세미나의 상세정보를 확인할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300" b="0" u="none" strike="noStrike" cap="none" dirty="0" smtClean="0"/>
                        <a:t>호스트의 경우 예약한 세미나의 정보를 수정할 수 있음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300" b="0" u="none" strike="noStrike" cap="none" dirty="0" smtClean="0"/>
                        <a:t>세미나를 취소할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92161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수정할 수 있는 폼이 호출되고 수정 후에 업데이트할 수 있다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취소 클릭 시 </a:t>
                      </a:r>
                      <a:r>
                        <a:rPr lang="ko-KR" altLang="en-US" sz="1300" b="0" u="none" strike="noStrike" cap="none" dirty="0" err="1" smtClean="0"/>
                        <a:t>알림창이</a:t>
                      </a:r>
                      <a:r>
                        <a:rPr lang="ko-KR" altLang="en-US" sz="1300" b="0" u="none" strike="noStrike" cap="none" baseline="0" dirty="0" smtClean="0"/>
                        <a:t> 호출되고 확인을 누르면 삭제된다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914400" y="1353670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15035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세미나 예약 리스트</a:t>
            </a:r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5585012" y="2095495"/>
            <a:ext cx="1541929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주</a:t>
              </a:r>
              <a:r>
                <a:rPr lang="ko-KR" altLang="en-US" sz="1400" dirty="0">
                  <a:solidFill>
                    <a:schemeClr val="tx1"/>
                  </a:solidFill>
                </a:rPr>
                <a:t>최</a:t>
              </a: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5585012" y="2463049"/>
            <a:ext cx="1541929" cy="5132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주최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참</a:t>
            </a:r>
            <a:r>
              <a:rPr lang="ko-KR" altLang="en-US" sz="1400" dirty="0">
                <a:solidFill>
                  <a:schemeClr val="tx1"/>
                </a:solidFill>
              </a:rPr>
              <a:t>여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1541929" y="3065929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541928" y="3074894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세미나명</a:t>
            </a:r>
            <a:r>
              <a:rPr lang="ko-KR" altLang="en-US" sz="1200" dirty="0" smtClean="0">
                <a:solidFill>
                  <a:schemeClr val="tx1"/>
                </a:solidFill>
              </a:rPr>
              <a:t>       장소        날짜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</a:rPr>
              <a:t>      </a:t>
            </a:r>
            <a:r>
              <a:rPr lang="ko-KR" altLang="en-US" sz="1200" dirty="0" smtClean="0">
                <a:solidFill>
                  <a:schemeClr val="tx1"/>
                </a:solidFill>
              </a:rPr>
              <a:t>시간          신청자 수          결제상태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680882" y="1818037"/>
            <a:ext cx="5356412" cy="403771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828800" y="2095495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/>
              <a:t>세미나명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19" name="TextBox 18"/>
          <p:cNvSpPr txBox="1"/>
          <p:nvPr/>
        </p:nvSpPr>
        <p:spPr>
          <a:xfrm>
            <a:off x="1828800" y="2581166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mtClean="0"/>
              <a:t>장</a:t>
            </a:r>
            <a:r>
              <a:rPr lang="ko-KR" altLang="en-US" sz="1200"/>
              <a:t>소</a:t>
            </a:r>
            <a:r>
              <a:rPr lang="ko-KR" altLang="en-US" sz="120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1" name="TextBox 20"/>
          <p:cNvSpPr txBox="1"/>
          <p:nvPr/>
        </p:nvSpPr>
        <p:spPr>
          <a:xfrm>
            <a:off x="1828800" y="329004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시</a:t>
            </a:r>
            <a:r>
              <a:rPr lang="ko-KR" altLang="en-US" sz="1200" dirty="0"/>
              <a:t>간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2" name="TextBox 21"/>
          <p:cNvSpPr txBox="1"/>
          <p:nvPr/>
        </p:nvSpPr>
        <p:spPr>
          <a:xfrm>
            <a:off x="1828800" y="2936394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날</a:t>
            </a:r>
            <a:r>
              <a:rPr lang="ko-KR" altLang="en-US" sz="1200" dirty="0"/>
              <a:t>짜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3" name="TextBox 22"/>
          <p:cNvSpPr txBox="1"/>
          <p:nvPr/>
        </p:nvSpPr>
        <p:spPr>
          <a:xfrm>
            <a:off x="1828800" y="3698393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신청자 수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4" name="TextBox 23"/>
          <p:cNvSpPr txBox="1"/>
          <p:nvPr/>
        </p:nvSpPr>
        <p:spPr>
          <a:xfrm>
            <a:off x="1828800" y="416455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결제상태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6642846" y="1926512"/>
            <a:ext cx="286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X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3455893" y="5414682"/>
            <a:ext cx="515472" cy="304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수</a:t>
            </a:r>
            <a:r>
              <a:rPr lang="ko-KR" altLang="en-US" sz="1100" dirty="0"/>
              <a:t>정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4574242" y="5414682"/>
            <a:ext cx="515472" cy="304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취</a:t>
            </a:r>
            <a:r>
              <a:rPr lang="ko-KR" altLang="en-US" sz="1100" dirty="0"/>
              <a:t>소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1828800" y="1884367"/>
            <a:ext cx="215153" cy="22681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3506050"/>
              </p:ext>
            </p:extLst>
          </p:nvPr>
        </p:nvGraphicFramePr>
        <p:xfrm>
          <a:off x="9096493" y="1393904"/>
          <a:ext cx="2536708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36708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hj_user_w_myPage_semi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 예약 리스트 상세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호스트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42461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523654733"/>
              </p:ext>
            </p:extLst>
          </p:nvPr>
        </p:nvGraphicFramePr>
        <p:xfrm>
          <a:off x="8902648" y="2976283"/>
          <a:ext cx="2952330" cy="182490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예약한 세미나의 상세정보를 확인할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게스트는 참여를 취소할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914400" y="1353670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15035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세미나 예약 리스트</a:t>
            </a:r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5585012" y="2095495"/>
            <a:ext cx="1541929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주</a:t>
              </a:r>
              <a:r>
                <a:rPr lang="ko-KR" altLang="en-US" sz="1400" dirty="0">
                  <a:solidFill>
                    <a:schemeClr val="tx1"/>
                  </a:solidFill>
                </a:rPr>
                <a:t>최</a:t>
              </a: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5585012" y="2463049"/>
            <a:ext cx="1541929" cy="5132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주최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참</a:t>
            </a:r>
            <a:r>
              <a:rPr lang="ko-KR" altLang="en-US" sz="1400" dirty="0">
                <a:solidFill>
                  <a:schemeClr val="tx1"/>
                </a:solidFill>
              </a:rPr>
              <a:t>여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1541929" y="3065929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541928" y="3074894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세미나명</a:t>
            </a:r>
            <a:r>
              <a:rPr lang="ko-KR" altLang="en-US" sz="1200" dirty="0" smtClean="0">
                <a:solidFill>
                  <a:schemeClr val="tx1"/>
                </a:solidFill>
              </a:rPr>
              <a:t>       장소        날짜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</a:rPr>
              <a:t>      </a:t>
            </a:r>
            <a:r>
              <a:rPr lang="ko-KR" altLang="en-US" sz="1200" dirty="0" smtClean="0">
                <a:solidFill>
                  <a:schemeClr val="tx1"/>
                </a:solidFill>
              </a:rPr>
              <a:t>시간          신청자 수          결제상태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680882" y="1818037"/>
            <a:ext cx="5356412" cy="403771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828800" y="2095495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/>
              <a:t>세미나명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19" name="TextBox 18"/>
          <p:cNvSpPr txBox="1"/>
          <p:nvPr/>
        </p:nvSpPr>
        <p:spPr>
          <a:xfrm>
            <a:off x="1828800" y="2581166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mtClean="0"/>
              <a:t>장</a:t>
            </a:r>
            <a:r>
              <a:rPr lang="ko-KR" altLang="en-US" sz="1200"/>
              <a:t>소</a:t>
            </a:r>
            <a:r>
              <a:rPr lang="ko-KR" altLang="en-US" sz="120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1" name="TextBox 20"/>
          <p:cNvSpPr txBox="1"/>
          <p:nvPr/>
        </p:nvSpPr>
        <p:spPr>
          <a:xfrm>
            <a:off x="1828800" y="329004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시</a:t>
            </a:r>
            <a:r>
              <a:rPr lang="ko-KR" altLang="en-US" sz="1200" dirty="0"/>
              <a:t>간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2" name="TextBox 21"/>
          <p:cNvSpPr txBox="1"/>
          <p:nvPr/>
        </p:nvSpPr>
        <p:spPr>
          <a:xfrm>
            <a:off x="1828800" y="2936394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날</a:t>
            </a:r>
            <a:r>
              <a:rPr lang="ko-KR" altLang="en-US" sz="1200" dirty="0"/>
              <a:t>짜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3" name="TextBox 22"/>
          <p:cNvSpPr txBox="1"/>
          <p:nvPr/>
        </p:nvSpPr>
        <p:spPr>
          <a:xfrm>
            <a:off x="1828800" y="3698393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신청자 수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4" name="TextBox 23"/>
          <p:cNvSpPr txBox="1"/>
          <p:nvPr/>
        </p:nvSpPr>
        <p:spPr>
          <a:xfrm>
            <a:off x="1828800" y="416455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결제상태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6642846" y="1926512"/>
            <a:ext cx="286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X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3928782" y="5414682"/>
            <a:ext cx="515472" cy="304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취소</a:t>
            </a:r>
            <a:endParaRPr lang="ko-KR" altLang="en-US" sz="1100" dirty="0"/>
          </a:p>
        </p:txBody>
      </p:sp>
      <p:sp>
        <p:nvSpPr>
          <p:cNvPr id="11" name="직사각형 10"/>
          <p:cNvSpPr/>
          <p:nvPr/>
        </p:nvSpPr>
        <p:spPr>
          <a:xfrm>
            <a:off x="1828800" y="1884367"/>
            <a:ext cx="215153" cy="22681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5961869"/>
              </p:ext>
            </p:extLst>
          </p:nvPr>
        </p:nvGraphicFramePr>
        <p:xfrm>
          <a:off x="9104959" y="2013154"/>
          <a:ext cx="2536708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36708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hj_user_w_myPage_semi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 예약 리스트 상세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게스트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56601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[DB </a:t>
            </a:r>
            <a:r>
              <a:rPr lang="ko-KR" altLang="en-US" dirty="0" smtClean="0"/>
              <a:t>설계</a:t>
            </a:r>
            <a:r>
              <a:rPr lang="en-US" altLang="ko-KR" dirty="0" smtClean="0"/>
              <a:t>]</a:t>
            </a:r>
            <a:r>
              <a:rPr lang="ko-KR" altLang="en-US" dirty="0" smtClean="0"/>
              <a:t> </a:t>
            </a:r>
            <a:r>
              <a:rPr lang="en-US" altLang="ko-KR" dirty="0" smtClean="0"/>
              <a:t>ERD </a:t>
            </a:r>
            <a:r>
              <a:rPr lang="ko-KR" altLang="en-US" dirty="0" smtClean="0"/>
              <a:t>논리설계 </a:t>
            </a:r>
            <a:r>
              <a:rPr lang="en-US" altLang="ko-KR" dirty="0" smtClean="0"/>
              <a:t>(</a:t>
            </a:r>
            <a:r>
              <a:rPr lang="ko-KR" altLang="en-US" dirty="0" smtClean="0"/>
              <a:t>최종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009" y="770467"/>
            <a:ext cx="9653057" cy="60360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78338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582005143"/>
              </p:ext>
            </p:extLst>
          </p:nvPr>
        </p:nvGraphicFramePr>
        <p:xfrm>
          <a:off x="8902648" y="2976283"/>
          <a:ext cx="2952330" cy="182490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예약한 세미나의 상세정보를 확인할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게스트는 참여를 취소할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914400" y="1353670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15035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세미나 예약 리스트</a:t>
            </a:r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5585012" y="2095495"/>
            <a:ext cx="1541929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주</a:t>
              </a:r>
              <a:r>
                <a:rPr lang="ko-KR" altLang="en-US" sz="1400" dirty="0">
                  <a:solidFill>
                    <a:schemeClr val="tx1"/>
                  </a:solidFill>
                </a:rPr>
                <a:t>최</a:t>
              </a: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5585012" y="2463049"/>
            <a:ext cx="1541929" cy="5132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주최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참</a:t>
            </a:r>
            <a:r>
              <a:rPr lang="ko-KR" altLang="en-US" sz="1400" dirty="0">
                <a:solidFill>
                  <a:schemeClr val="tx1"/>
                </a:solidFill>
              </a:rPr>
              <a:t>여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1541929" y="3065929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541928" y="3074894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세미나명</a:t>
            </a:r>
            <a:r>
              <a:rPr lang="ko-KR" altLang="en-US" sz="1200" dirty="0" smtClean="0">
                <a:solidFill>
                  <a:schemeClr val="tx1"/>
                </a:solidFill>
              </a:rPr>
              <a:t>       장소        날짜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</a:rPr>
              <a:t>      </a:t>
            </a:r>
            <a:r>
              <a:rPr lang="ko-KR" altLang="en-US" sz="1200" dirty="0" smtClean="0">
                <a:solidFill>
                  <a:schemeClr val="tx1"/>
                </a:solidFill>
              </a:rPr>
              <a:t>시간          신청자 수          결제상태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680882" y="1818037"/>
            <a:ext cx="5356412" cy="403771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828800" y="2095495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/>
              <a:t>세미나명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19" name="TextBox 18"/>
          <p:cNvSpPr txBox="1"/>
          <p:nvPr/>
        </p:nvSpPr>
        <p:spPr>
          <a:xfrm>
            <a:off x="1828800" y="2581166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mtClean="0"/>
              <a:t>장</a:t>
            </a:r>
            <a:r>
              <a:rPr lang="ko-KR" altLang="en-US" sz="1200"/>
              <a:t>소</a:t>
            </a:r>
            <a:r>
              <a:rPr lang="ko-KR" altLang="en-US" sz="120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1" name="TextBox 20"/>
          <p:cNvSpPr txBox="1"/>
          <p:nvPr/>
        </p:nvSpPr>
        <p:spPr>
          <a:xfrm>
            <a:off x="1828800" y="329004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시</a:t>
            </a:r>
            <a:r>
              <a:rPr lang="ko-KR" altLang="en-US" sz="1200" dirty="0"/>
              <a:t>간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2" name="TextBox 21"/>
          <p:cNvSpPr txBox="1"/>
          <p:nvPr/>
        </p:nvSpPr>
        <p:spPr>
          <a:xfrm>
            <a:off x="1828800" y="2936394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날</a:t>
            </a:r>
            <a:r>
              <a:rPr lang="ko-KR" altLang="en-US" sz="1200" dirty="0"/>
              <a:t>짜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3" name="TextBox 22"/>
          <p:cNvSpPr txBox="1"/>
          <p:nvPr/>
        </p:nvSpPr>
        <p:spPr>
          <a:xfrm>
            <a:off x="1828800" y="3698393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신청자 수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4" name="TextBox 23"/>
          <p:cNvSpPr txBox="1"/>
          <p:nvPr/>
        </p:nvSpPr>
        <p:spPr>
          <a:xfrm>
            <a:off x="1828800" y="416455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결제상태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6642846" y="1926512"/>
            <a:ext cx="286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X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3928782" y="5414682"/>
            <a:ext cx="515472" cy="304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취소</a:t>
            </a:r>
            <a:endParaRPr lang="ko-KR" altLang="en-US" sz="1100" dirty="0"/>
          </a:p>
        </p:txBody>
      </p:sp>
      <p:sp>
        <p:nvSpPr>
          <p:cNvPr id="11" name="직사각형 10"/>
          <p:cNvSpPr/>
          <p:nvPr/>
        </p:nvSpPr>
        <p:spPr>
          <a:xfrm>
            <a:off x="1828800" y="1884367"/>
            <a:ext cx="215153" cy="22681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1026093"/>
              </p:ext>
            </p:extLst>
          </p:nvPr>
        </p:nvGraphicFramePr>
        <p:xfrm>
          <a:off x="9104959" y="2013154"/>
          <a:ext cx="2536708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36708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hj_user_w_myPage_semi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 예약 리스트 상세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게스트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26256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1148676426"/>
              </p:ext>
            </p:extLst>
          </p:nvPr>
        </p:nvGraphicFramePr>
        <p:xfrm>
          <a:off x="8851848" y="2792793"/>
          <a:ext cx="2952330" cy="289808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6158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593">
                <a:tc row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세미나장소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날짜는 변경 불가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이외 시간 및 상세 정보 변경 가능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925345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시간은 최소 </a:t>
                      </a:r>
                      <a:r>
                        <a:rPr lang="en-US" altLang="ko-KR" sz="1300" b="0" u="none" strike="noStrike" cap="none" dirty="0" smtClean="0"/>
                        <a:t>2</a:t>
                      </a:r>
                      <a:r>
                        <a:rPr lang="ko-KR" altLang="en-US" sz="1300" b="0" u="none" strike="noStrike" cap="none" dirty="0" smtClean="0"/>
                        <a:t>시간으로 </a:t>
                      </a:r>
                      <a:r>
                        <a:rPr lang="en-US" altLang="ko-KR" sz="1300" b="0" u="none" strike="noStrike" cap="none" dirty="0" smtClean="0"/>
                        <a:t>1</a:t>
                      </a:r>
                      <a:r>
                        <a:rPr lang="ko-KR" altLang="en-US" sz="1300" b="0" u="none" strike="noStrike" cap="none" dirty="0" smtClean="0"/>
                        <a:t>시간 단위로 </a:t>
                      </a:r>
                      <a:r>
                        <a:rPr lang="ko-KR" altLang="en-US" sz="1300" b="0" u="none" strike="noStrike" cap="none" dirty="0" err="1" smtClean="0"/>
                        <a:t>재선택한다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가능시간범위</a:t>
                      </a:r>
                      <a:r>
                        <a:rPr lang="en-US" altLang="ko-KR" sz="1300" b="0" u="none" strike="noStrike" cap="none" dirty="0" smtClean="0"/>
                        <a:t>(09~22</a:t>
                      </a:r>
                      <a:r>
                        <a:rPr lang="ko-KR" altLang="en-US" sz="1300" b="0" u="none" strike="noStrike" cap="none" dirty="0" smtClean="0"/>
                        <a:t>시</a:t>
                      </a:r>
                      <a:r>
                        <a:rPr lang="en-US" altLang="ko-KR" sz="1300" b="0" u="none" strike="noStrike" cap="none" dirty="0" smtClean="0"/>
                        <a:t>)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925345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수정하기 버튼을 눌러서 수정완료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467832" y="1237124"/>
            <a:ext cx="8059479" cy="56208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477925" y="1413553"/>
            <a:ext cx="10207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 smtClean="0"/>
              <a:t>세미나명</a:t>
            </a:r>
            <a:endParaRPr lang="ko-KR" altLang="en-US" sz="1400" dirty="0"/>
          </a:p>
        </p:txBody>
      </p:sp>
      <p:sp>
        <p:nvSpPr>
          <p:cNvPr id="3" name="직사각형 2"/>
          <p:cNvSpPr/>
          <p:nvPr/>
        </p:nvSpPr>
        <p:spPr>
          <a:xfrm>
            <a:off x="2392325" y="1413552"/>
            <a:ext cx="3976577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679943" y="1929823"/>
            <a:ext cx="6166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부제</a:t>
            </a:r>
            <a:endParaRPr lang="ko-KR" altLang="en-US" sz="1400" dirty="0"/>
          </a:p>
        </p:txBody>
      </p:sp>
      <p:sp>
        <p:nvSpPr>
          <p:cNvPr id="10" name="직사각형 9"/>
          <p:cNvSpPr/>
          <p:nvPr/>
        </p:nvSpPr>
        <p:spPr>
          <a:xfrm>
            <a:off x="2392325" y="1914486"/>
            <a:ext cx="3976577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893111" y="2579367"/>
            <a:ext cx="935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시</a:t>
            </a:r>
            <a:r>
              <a:rPr lang="ko-KR" altLang="en-US" sz="1400" dirty="0"/>
              <a:t>간</a:t>
            </a:r>
            <a:r>
              <a:rPr lang="ko-KR" altLang="en-US" sz="1400" dirty="0" smtClean="0"/>
              <a:t>선택</a:t>
            </a:r>
            <a:endParaRPr lang="ko-KR" altLang="en-US" sz="1400" dirty="0"/>
          </a:p>
        </p:txBody>
      </p:sp>
      <p:sp>
        <p:nvSpPr>
          <p:cNvPr id="24" name="직사각형 23"/>
          <p:cNvSpPr/>
          <p:nvPr/>
        </p:nvSpPr>
        <p:spPr>
          <a:xfrm>
            <a:off x="1871308" y="2579367"/>
            <a:ext cx="414670" cy="307777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9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2288106" y="2579367"/>
            <a:ext cx="423174" cy="307777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10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2711280" y="25793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11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3136582" y="2579367"/>
            <a:ext cx="41467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12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3553380" y="25793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13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3976554" y="25793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14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4399728" y="2579367"/>
            <a:ext cx="41467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15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4816526" y="25793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16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5239700" y="25793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17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5665002" y="2579367"/>
            <a:ext cx="41467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18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6081800" y="25793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19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6504974" y="25793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20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6928148" y="25793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21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818694" y="3407108"/>
            <a:ext cx="935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카테고리선</a:t>
            </a:r>
            <a:r>
              <a:rPr lang="ko-KR" altLang="en-US" sz="1400"/>
              <a:t>택</a:t>
            </a:r>
            <a:endParaRPr lang="ko-KR" altLang="en-US" sz="1400" dirty="0"/>
          </a:p>
        </p:txBody>
      </p:sp>
      <p:sp>
        <p:nvSpPr>
          <p:cNvPr id="60" name="직사각형 59"/>
          <p:cNvSpPr/>
          <p:nvPr/>
        </p:nvSpPr>
        <p:spPr>
          <a:xfrm>
            <a:off x="2074390" y="3331046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IT</a:t>
            </a:r>
            <a:r>
              <a:rPr lang="ko-KR" altLang="en-US" sz="1400" dirty="0" smtClean="0">
                <a:solidFill>
                  <a:schemeClr val="tx1"/>
                </a:solidFill>
              </a:rPr>
              <a:t>기술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3136582" y="3331046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스포츠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4198774" y="3331046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건강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2074390" y="3731984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음식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3136582" y="3731984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음</a:t>
            </a:r>
            <a:r>
              <a:rPr lang="ko-KR" altLang="en-US" sz="1400" dirty="0">
                <a:solidFill>
                  <a:schemeClr val="tx1"/>
                </a:solidFill>
              </a:rPr>
              <a:t>악</a:t>
            </a:r>
          </a:p>
        </p:txBody>
      </p:sp>
      <p:sp>
        <p:nvSpPr>
          <p:cNvPr id="74" name="직사각형 73"/>
          <p:cNvSpPr/>
          <p:nvPr/>
        </p:nvSpPr>
        <p:spPr>
          <a:xfrm>
            <a:off x="4198774" y="3731984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가</a:t>
            </a:r>
            <a:r>
              <a:rPr lang="ko-KR" altLang="en-US" sz="1400" dirty="0">
                <a:solidFill>
                  <a:schemeClr val="tx1"/>
                </a:solidFill>
              </a:rPr>
              <a:t>족</a:t>
            </a:r>
          </a:p>
        </p:txBody>
      </p:sp>
      <p:sp>
        <p:nvSpPr>
          <p:cNvPr id="75" name="직사각형 74"/>
          <p:cNvSpPr/>
          <p:nvPr/>
        </p:nvSpPr>
        <p:spPr>
          <a:xfrm>
            <a:off x="2074390" y="4125886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언어문화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3136582" y="4125886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영상제작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7" name="직사각형 76"/>
          <p:cNvSpPr/>
          <p:nvPr/>
        </p:nvSpPr>
        <p:spPr>
          <a:xfrm>
            <a:off x="4198774" y="4125886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기</a:t>
            </a:r>
            <a:r>
              <a:rPr lang="ko-KR" altLang="en-US" sz="1400" dirty="0">
                <a:solidFill>
                  <a:schemeClr val="tx1"/>
                </a:solidFill>
              </a:rPr>
              <a:t>타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893111" y="4852443"/>
            <a:ext cx="7868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세미나 소개</a:t>
            </a:r>
            <a:endParaRPr lang="ko-KR" altLang="en-US" sz="1400" dirty="0"/>
          </a:p>
        </p:txBody>
      </p:sp>
      <p:sp>
        <p:nvSpPr>
          <p:cNvPr id="79" name="직사각형 78"/>
          <p:cNvSpPr/>
          <p:nvPr/>
        </p:nvSpPr>
        <p:spPr>
          <a:xfrm>
            <a:off x="1881961" y="4813882"/>
            <a:ext cx="5469361" cy="7959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3670467" y="6268523"/>
            <a:ext cx="1233376" cy="39340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수정하기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664510" y="5708367"/>
            <a:ext cx="13928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최대 인원수</a:t>
            </a:r>
            <a:endParaRPr lang="ko-KR" altLang="en-US" sz="1400" dirty="0"/>
          </a:p>
        </p:txBody>
      </p:sp>
      <p:sp>
        <p:nvSpPr>
          <p:cNvPr id="82" name="직사각형 81"/>
          <p:cNvSpPr/>
          <p:nvPr/>
        </p:nvSpPr>
        <p:spPr>
          <a:xfrm>
            <a:off x="1988288" y="5726204"/>
            <a:ext cx="530542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TextBox 83"/>
          <p:cNvSpPr txBox="1"/>
          <p:nvPr/>
        </p:nvSpPr>
        <p:spPr>
          <a:xfrm>
            <a:off x="3236798" y="5708367"/>
            <a:ext cx="13928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참가비 설정</a:t>
            </a:r>
            <a:endParaRPr lang="ko-KR" altLang="en-US" sz="1400" dirty="0"/>
          </a:p>
        </p:txBody>
      </p:sp>
      <p:sp>
        <p:nvSpPr>
          <p:cNvPr id="85" name="직사각형 84"/>
          <p:cNvSpPr/>
          <p:nvPr/>
        </p:nvSpPr>
        <p:spPr>
          <a:xfrm>
            <a:off x="4497571" y="5726204"/>
            <a:ext cx="1677318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/>
          <p:cNvSpPr/>
          <p:nvPr/>
        </p:nvSpPr>
        <p:spPr>
          <a:xfrm>
            <a:off x="361664" y="1171190"/>
            <a:ext cx="217967" cy="25490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graphicFrame>
        <p:nvGraphicFramePr>
          <p:cNvPr id="57" name="표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1784656"/>
              </p:ext>
            </p:extLst>
          </p:nvPr>
        </p:nvGraphicFramePr>
        <p:xfrm>
          <a:off x="9181159" y="1655424"/>
          <a:ext cx="2272876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7287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hj_user_w_semiEdit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58" name="TextBox 57"/>
          <p:cNvSpPr txBox="1"/>
          <p:nvPr/>
        </p:nvSpPr>
        <p:spPr>
          <a:xfrm>
            <a:off x="470648" y="195307"/>
            <a:ext cx="1093395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 예약 리스트 상세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수정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26694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 예약 리스트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8194" name="Picture 2" descr="C:\Users\ezen-033\Desktop\세미나예약리스트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061" y="1635124"/>
            <a:ext cx="8047039" cy="485457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8724900" y="2654300"/>
            <a:ext cx="32639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주최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참여 버튼을 이용해서 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주최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참여 세미나 각각 조회 가능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88923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470648" y="195307"/>
            <a:ext cx="1093395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 예약 리스트 상세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호스트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064500" y="2298700"/>
            <a:ext cx="33401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세미나에 대한 상세 내용을 확인 할 수 있는 페이지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삭제버튼을 통해 삭제 가능</a:t>
            </a:r>
            <a:endParaRPr lang="en-US" altLang="ko-KR" dirty="0" smtClean="0"/>
          </a:p>
          <a:p>
            <a:r>
              <a:rPr lang="ko-KR" altLang="en-US" dirty="0" smtClean="0"/>
              <a:t>수정버튼을 통해 수정 페이지로 이동</a:t>
            </a:r>
            <a:endParaRPr lang="en-US" altLang="ko-KR" dirty="0" smtClean="0"/>
          </a:p>
          <a:p>
            <a:r>
              <a:rPr lang="ko-KR" altLang="en-US" dirty="0" smtClean="0"/>
              <a:t>확인버튼을 통해 이전페이지로 돌아가기</a:t>
            </a:r>
            <a:endParaRPr lang="ko-KR" altLang="en-US" dirty="0"/>
          </a:p>
        </p:txBody>
      </p:sp>
      <p:pic>
        <p:nvPicPr>
          <p:cNvPr id="9218" name="Picture 2" descr="C:\Users\ezen-033\Desktop\세미나상세조회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948" y="1394653"/>
            <a:ext cx="7441452" cy="5463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6857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470648" y="195307"/>
            <a:ext cx="1093395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 예약 리스트 상세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게스트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064500" y="2298700"/>
            <a:ext cx="33401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세미나에 대한 상세 내용을 확인 할 수 있는 페이지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삭제버튼을 통해 삭제 가능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확인버튼을 통해 이전페이지로 돌아가기</a:t>
            </a:r>
            <a:endParaRPr lang="ko-KR" altLang="en-US" dirty="0"/>
          </a:p>
        </p:txBody>
      </p:sp>
      <p:pic>
        <p:nvPicPr>
          <p:cNvPr id="10242" name="Picture 2" descr="C:\Users\ezen-033\Desktop\상세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248" y="1295400"/>
            <a:ext cx="7263652" cy="5418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9871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470648" y="195307"/>
            <a:ext cx="1093395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 예약 리스트 상세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수정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759700" y="2298700"/>
            <a:ext cx="41148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등록 양식을 일부 수정하여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수정 페이지 양식으로 사용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날짜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장소는 변경 불가능 하지만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시간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카테고리</a:t>
            </a:r>
            <a:r>
              <a:rPr lang="en-US" altLang="ko-KR" dirty="0" smtClean="0"/>
              <a:t>, </a:t>
            </a:r>
            <a:r>
              <a:rPr lang="ko-KR" altLang="en-US" dirty="0" smtClean="0"/>
              <a:t>상세내용은 변경 가능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11266" name="Picture 2" descr="C:\Users\ezen-033\Desktop\수정페이지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848" y="1358159"/>
            <a:ext cx="6377395" cy="5271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9868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702172232"/>
              </p:ext>
            </p:extLst>
          </p:nvPr>
        </p:nvGraphicFramePr>
        <p:xfrm>
          <a:off x="8809515" y="3206119"/>
          <a:ext cx="2952330" cy="162678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err="1" smtClean="0"/>
                        <a:t>밋업</a:t>
                      </a:r>
                      <a:r>
                        <a:rPr lang="ko-KR" altLang="en-US" sz="1300" b="0" u="none" strike="noStrike" cap="none" dirty="0" smtClean="0"/>
                        <a:t> 예약</a:t>
                      </a:r>
                      <a:r>
                        <a:rPr lang="ko-KR" altLang="en-US" sz="1300" b="0" u="none" strike="noStrike" cap="none" baseline="0" dirty="0" smtClean="0"/>
                        <a:t> 리스트를 확인할 수 있음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해당하는 </a:t>
                      </a:r>
                      <a:r>
                        <a:rPr lang="ko-KR" altLang="en-US" sz="1300" b="0" u="none" strike="noStrike" cap="none" dirty="0" err="1" smtClean="0"/>
                        <a:t>밋업의</a:t>
                      </a:r>
                      <a:r>
                        <a:rPr lang="ko-KR" altLang="en-US" sz="1300" b="0" u="none" strike="noStrike" cap="none" dirty="0" smtClean="0"/>
                        <a:t> 리스트가 불러와지고 클릭 시 </a:t>
                      </a:r>
                      <a:r>
                        <a:rPr lang="ko-KR" altLang="en-US" sz="1300" b="0" u="none" strike="noStrike" cap="none" dirty="0" err="1" smtClean="0"/>
                        <a:t>모달창을</a:t>
                      </a:r>
                      <a:r>
                        <a:rPr lang="ko-KR" altLang="en-US" sz="1300" b="0" u="none" strike="noStrike" cap="none" dirty="0" smtClean="0"/>
                        <a:t> 통해 정보 확인 가능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914400" y="1353670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15035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밋</a:t>
            </a:r>
            <a:r>
              <a:rPr lang="ko-KR" altLang="en-US" dirty="0" err="1"/>
              <a:t>업</a:t>
            </a:r>
            <a:r>
              <a:rPr lang="ko-KR" altLang="en-US" dirty="0" smtClean="0"/>
              <a:t> 예약 리스트</a:t>
            </a:r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1541929" y="3065929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541928" y="3074894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세미나명</a:t>
            </a:r>
            <a:r>
              <a:rPr lang="ko-KR" altLang="en-US" sz="1200" dirty="0" smtClean="0">
                <a:solidFill>
                  <a:schemeClr val="tx1"/>
                </a:solidFill>
              </a:rPr>
              <a:t>       장소        날짜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</a:rPr>
              <a:t>      </a:t>
            </a:r>
            <a:r>
              <a:rPr lang="ko-KR" altLang="en-US" sz="1200" dirty="0" smtClean="0">
                <a:solidFill>
                  <a:schemeClr val="tx1"/>
                </a:solidFill>
              </a:rPr>
              <a:t>시간          신청자 수          결제상태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402975" y="3572453"/>
            <a:ext cx="277906" cy="2644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8932737"/>
              </p:ext>
            </p:extLst>
          </p:nvPr>
        </p:nvGraphicFramePr>
        <p:xfrm>
          <a:off x="9028758" y="1972705"/>
          <a:ext cx="2739907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39907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hj_user_w_myPage_meetup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밋업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예약 리스트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34519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1620387069"/>
              </p:ext>
            </p:extLst>
          </p:nvPr>
        </p:nvGraphicFramePr>
        <p:xfrm>
          <a:off x="8894182" y="2988166"/>
          <a:ext cx="2952330" cy="182490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예약한 세미나의 상세정보를 확인할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게스트는 참여를 취소할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914400" y="1353670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15035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밋</a:t>
            </a:r>
            <a:r>
              <a:rPr lang="ko-KR" altLang="en-US" dirty="0" err="1"/>
              <a:t>업</a:t>
            </a:r>
            <a:r>
              <a:rPr lang="ko-KR" altLang="en-US" dirty="0" smtClean="0"/>
              <a:t> 예약 리스트</a:t>
            </a:r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1541929" y="3065929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541928" y="3074894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세미나명</a:t>
            </a:r>
            <a:r>
              <a:rPr lang="ko-KR" altLang="en-US" sz="1200" dirty="0" smtClean="0">
                <a:solidFill>
                  <a:schemeClr val="tx1"/>
                </a:solidFill>
              </a:rPr>
              <a:t>       장소        날짜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</a:rPr>
              <a:t>      </a:t>
            </a:r>
            <a:r>
              <a:rPr lang="ko-KR" altLang="en-US" sz="1200" dirty="0" smtClean="0">
                <a:solidFill>
                  <a:schemeClr val="tx1"/>
                </a:solidFill>
              </a:rPr>
              <a:t>시간          신청자 수          결제상태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680882" y="1818037"/>
            <a:ext cx="5356412" cy="403771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828800" y="2095495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/>
              <a:t>밋</a:t>
            </a:r>
            <a:r>
              <a:rPr lang="ko-KR" altLang="en-US" sz="1200" dirty="0" err="1"/>
              <a:t>업</a:t>
            </a:r>
            <a:r>
              <a:rPr lang="ko-KR" altLang="en-US" sz="1200" dirty="0" err="1" smtClean="0"/>
              <a:t>명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19" name="TextBox 18"/>
          <p:cNvSpPr txBox="1"/>
          <p:nvPr/>
        </p:nvSpPr>
        <p:spPr>
          <a:xfrm>
            <a:off x="1828800" y="2581166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mtClean="0"/>
              <a:t>장</a:t>
            </a:r>
            <a:r>
              <a:rPr lang="ko-KR" altLang="en-US" sz="1200"/>
              <a:t>소</a:t>
            </a:r>
            <a:r>
              <a:rPr lang="ko-KR" altLang="en-US" sz="120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1" name="TextBox 20"/>
          <p:cNvSpPr txBox="1"/>
          <p:nvPr/>
        </p:nvSpPr>
        <p:spPr>
          <a:xfrm>
            <a:off x="1828800" y="329004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시</a:t>
            </a:r>
            <a:r>
              <a:rPr lang="ko-KR" altLang="en-US" sz="1200" dirty="0"/>
              <a:t>간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2" name="TextBox 21"/>
          <p:cNvSpPr txBox="1"/>
          <p:nvPr/>
        </p:nvSpPr>
        <p:spPr>
          <a:xfrm>
            <a:off x="1828800" y="2936394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날</a:t>
            </a:r>
            <a:r>
              <a:rPr lang="ko-KR" altLang="en-US" sz="1200" dirty="0"/>
              <a:t>짜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3" name="TextBox 22"/>
          <p:cNvSpPr txBox="1"/>
          <p:nvPr/>
        </p:nvSpPr>
        <p:spPr>
          <a:xfrm>
            <a:off x="1828800" y="3698393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신청자 수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4" name="TextBox 23"/>
          <p:cNvSpPr txBox="1"/>
          <p:nvPr/>
        </p:nvSpPr>
        <p:spPr>
          <a:xfrm>
            <a:off x="1828800" y="416455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결제상태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6642846" y="1926512"/>
            <a:ext cx="286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X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3928782" y="5414682"/>
            <a:ext cx="515472" cy="304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취소</a:t>
            </a:r>
            <a:endParaRPr lang="ko-KR" altLang="en-US" sz="1100" dirty="0"/>
          </a:p>
        </p:txBody>
      </p:sp>
      <p:sp>
        <p:nvSpPr>
          <p:cNvPr id="11" name="직사각형 10"/>
          <p:cNvSpPr/>
          <p:nvPr/>
        </p:nvSpPr>
        <p:spPr>
          <a:xfrm>
            <a:off x="1828800" y="1884367"/>
            <a:ext cx="215153" cy="22681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6071423"/>
              </p:ext>
            </p:extLst>
          </p:nvPr>
        </p:nvGraphicFramePr>
        <p:xfrm>
          <a:off x="9088025" y="1972372"/>
          <a:ext cx="2739907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39907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hj_user_w_myPage_meetup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밋업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예약 리스트 상세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게스트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75131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552882431"/>
              </p:ext>
            </p:extLst>
          </p:nvPr>
        </p:nvGraphicFramePr>
        <p:xfrm>
          <a:off x="8809514" y="2687466"/>
          <a:ext cx="2952330" cy="261738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6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문의사항을 관리하는 페이지로 크게 문의한 것과 문의 받은 내용을 분류하여 확인할 수 있고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문의한 것을 확인하는 경우 어떤 대상에 대해 확인하는 것인지 확인하고 답변상태를 확인할</a:t>
                      </a:r>
                      <a:r>
                        <a:rPr lang="ko-KR" altLang="en-US" sz="1300" b="0" u="none" strike="noStrike" cap="none" baseline="0" dirty="0" smtClean="0"/>
                        <a:t> </a:t>
                      </a:r>
                      <a:r>
                        <a:rPr lang="ko-KR" altLang="en-US" sz="1300" b="0" u="none" strike="noStrike" cap="none" baseline="0" dirty="0" err="1" smtClean="0"/>
                        <a:t>수있다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해당하는 문의를 클릭하면 </a:t>
                      </a:r>
                      <a:r>
                        <a:rPr lang="ko-KR" altLang="en-US" sz="1300" b="0" u="none" strike="noStrike" cap="none" dirty="0" err="1" smtClean="0"/>
                        <a:t>모달창을</a:t>
                      </a:r>
                      <a:r>
                        <a:rPr lang="ko-KR" altLang="en-US" sz="1300" b="0" u="none" strike="noStrike" cap="none" dirty="0" smtClean="0"/>
                        <a:t> 통해서 상세정보를 확인할 수 있다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914400" y="1353670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47301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문의사항 관리</a:t>
            </a:r>
            <a:endParaRPr lang="ko-KR" altLang="en-US" dirty="0"/>
          </a:p>
        </p:txBody>
      </p:sp>
      <p:grpSp>
        <p:nvGrpSpPr>
          <p:cNvPr id="13" name="그룹 12"/>
          <p:cNvGrpSpPr/>
          <p:nvPr/>
        </p:nvGrpSpPr>
        <p:grpSpPr>
          <a:xfrm>
            <a:off x="5272238" y="1836640"/>
            <a:ext cx="1541929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세미나</a:t>
              </a:r>
              <a:r>
                <a:rPr lang="ko-KR" altLang="en-US" sz="1400" dirty="0" err="1">
                  <a:solidFill>
                    <a:schemeClr val="tx1"/>
                  </a:solidFill>
                </a:rPr>
                <a:t>존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5272238" y="2198586"/>
            <a:ext cx="1541928" cy="95250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err="1" smtClean="0">
                <a:solidFill>
                  <a:schemeClr val="tx1"/>
                </a:solidFill>
              </a:rPr>
              <a:t>QnA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err="1" smtClean="0">
                <a:solidFill>
                  <a:schemeClr val="tx1"/>
                </a:solidFill>
              </a:rPr>
              <a:t>세미나존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세미나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err="1" smtClean="0">
                <a:solidFill>
                  <a:schemeClr val="tx1"/>
                </a:solidFill>
              </a:rPr>
              <a:t>밋업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649503" y="3164533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658473" y="3164533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  제목               날짜                  문의 대상                     답변상태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777573" y="3704673"/>
            <a:ext cx="277906" cy="2644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grpSp>
        <p:nvGrpSpPr>
          <p:cNvPr id="18" name="그룹 17"/>
          <p:cNvGrpSpPr/>
          <p:nvPr/>
        </p:nvGrpSpPr>
        <p:grpSpPr>
          <a:xfrm>
            <a:off x="6814166" y="1850069"/>
            <a:ext cx="1196789" cy="367553"/>
            <a:chOff x="5585012" y="2095495"/>
            <a:chExt cx="1541929" cy="367553"/>
          </a:xfrm>
        </p:grpSpPr>
        <p:sp>
          <p:nvSpPr>
            <p:cNvPr id="19" name="직사각형 1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문의 한 것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0" name="이등변 삼각형 19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직사각형 20"/>
          <p:cNvSpPr/>
          <p:nvPr/>
        </p:nvSpPr>
        <p:spPr>
          <a:xfrm>
            <a:off x="6814164" y="2225463"/>
            <a:ext cx="1196789" cy="5446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문의 한 것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문의 받은 것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1078083"/>
              </p:ext>
            </p:extLst>
          </p:nvPr>
        </p:nvGraphicFramePr>
        <p:xfrm>
          <a:off x="9020291" y="1731967"/>
          <a:ext cx="2739907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39907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hj_user_w_myPage_qna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문의사항 관리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한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것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35350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914400" y="1353670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47301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문의사항 관리</a:t>
            </a:r>
            <a:endParaRPr lang="ko-KR" altLang="en-US" dirty="0"/>
          </a:p>
        </p:txBody>
      </p:sp>
      <p:grpSp>
        <p:nvGrpSpPr>
          <p:cNvPr id="13" name="그룹 12"/>
          <p:cNvGrpSpPr/>
          <p:nvPr/>
        </p:nvGrpSpPr>
        <p:grpSpPr>
          <a:xfrm>
            <a:off x="5272238" y="1836640"/>
            <a:ext cx="1541929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세미나</a:t>
              </a:r>
              <a:r>
                <a:rPr lang="ko-KR" altLang="en-US" sz="1400" dirty="0" err="1">
                  <a:solidFill>
                    <a:schemeClr val="tx1"/>
                  </a:solidFill>
                </a:rPr>
                <a:t>존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5272238" y="2198586"/>
            <a:ext cx="1541928" cy="95250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err="1" smtClean="0">
                <a:solidFill>
                  <a:schemeClr val="tx1"/>
                </a:solidFill>
              </a:rPr>
              <a:t>QnA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err="1" smtClean="0">
                <a:solidFill>
                  <a:schemeClr val="tx1"/>
                </a:solidFill>
              </a:rPr>
              <a:t>세미나존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세미나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err="1" smtClean="0">
                <a:solidFill>
                  <a:schemeClr val="tx1"/>
                </a:solidFill>
              </a:rPr>
              <a:t>밋업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649503" y="3164533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658473" y="3164533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  제목               날짜                  문의 대상                     답변상태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6814166" y="1850069"/>
            <a:ext cx="1196789" cy="367553"/>
            <a:chOff x="5585012" y="2095495"/>
            <a:chExt cx="1541929" cy="367553"/>
          </a:xfrm>
        </p:grpSpPr>
        <p:sp>
          <p:nvSpPr>
            <p:cNvPr id="19" name="직사각형 1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문의 한 것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0" name="이등변 삼각형 19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직사각형 20"/>
          <p:cNvSpPr/>
          <p:nvPr/>
        </p:nvSpPr>
        <p:spPr>
          <a:xfrm>
            <a:off x="6814164" y="2225462"/>
            <a:ext cx="1196789" cy="5497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문의 한 것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문의 받은 것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680882" y="1818037"/>
            <a:ext cx="5356412" cy="403771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1828800" y="2095495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제</a:t>
            </a:r>
            <a:r>
              <a:rPr lang="ko-KR" altLang="en-US" sz="1200" dirty="0"/>
              <a:t>목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5" name="TextBox 24"/>
          <p:cNvSpPr txBox="1"/>
          <p:nvPr/>
        </p:nvSpPr>
        <p:spPr>
          <a:xfrm>
            <a:off x="1875867" y="283618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시</a:t>
            </a:r>
            <a:r>
              <a:rPr lang="ko-KR" altLang="en-US" sz="1200" dirty="0"/>
              <a:t>간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6" name="TextBox 25"/>
          <p:cNvSpPr txBox="1"/>
          <p:nvPr/>
        </p:nvSpPr>
        <p:spPr>
          <a:xfrm>
            <a:off x="1866897" y="2498230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날</a:t>
            </a:r>
            <a:r>
              <a:rPr lang="ko-KR" altLang="en-US" sz="1200" dirty="0"/>
              <a:t>짜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8" name="TextBox 27"/>
          <p:cNvSpPr txBox="1"/>
          <p:nvPr/>
        </p:nvSpPr>
        <p:spPr>
          <a:xfrm>
            <a:off x="1828800" y="416455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답변내</a:t>
            </a:r>
            <a:r>
              <a:rPr lang="ko-KR" altLang="en-US" sz="1200" dirty="0"/>
              <a:t>용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9" name="직사각형 28"/>
          <p:cNvSpPr/>
          <p:nvPr/>
        </p:nvSpPr>
        <p:spPr>
          <a:xfrm>
            <a:off x="3928782" y="5414682"/>
            <a:ext cx="515472" cy="304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확</a:t>
            </a:r>
            <a:r>
              <a:rPr lang="ko-KR" altLang="en-US" sz="1100" dirty="0"/>
              <a:t>인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875867" y="3602889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내용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33" name="TextBox 32"/>
          <p:cNvSpPr txBox="1"/>
          <p:nvPr/>
        </p:nvSpPr>
        <p:spPr>
          <a:xfrm>
            <a:off x="1875867" y="3164533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문의 대상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34" name="TextBox 33"/>
          <p:cNvSpPr txBox="1"/>
          <p:nvPr/>
        </p:nvSpPr>
        <p:spPr>
          <a:xfrm>
            <a:off x="6642846" y="1926512"/>
            <a:ext cx="286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X</a:t>
            </a:r>
            <a:endParaRPr lang="ko-KR" altLang="en-US" dirty="0"/>
          </a:p>
        </p:txBody>
      </p:sp>
      <p:graphicFrame>
        <p:nvGraphicFramePr>
          <p:cNvPr id="35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817605029"/>
              </p:ext>
            </p:extLst>
          </p:nvPr>
        </p:nvGraphicFramePr>
        <p:xfrm>
          <a:off x="8758715" y="3219148"/>
          <a:ext cx="2952330" cy="8077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6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내가 문의한 내용의 상세를 확인 할 수 있다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31" name="표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2642908"/>
              </p:ext>
            </p:extLst>
          </p:nvPr>
        </p:nvGraphicFramePr>
        <p:xfrm>
          <a:off x="8961025" y="1973435"/>
          <a:ext cx="2739907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39907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hj_user_w_myPage_qna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7" name="직사각형 26"/>
          <p:cNvSpPr/>
          <p:nvPr/>
        </p:nvSpPr>
        <p:spPr>
          <a:xfrm>
            <a:off x="1727944" y="1802979"/>
            <a:ext cx="277906" cy="2644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문의사항 관리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한 것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상세 페이지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62895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[DB </a:t>
            </a:r>
            <a:r>
              <a:rPr lang="ko-KR" altLang="en-US" dirty="0" smtClean="0"/>
              <a:t>설계</a:t>
            </a:r>
            <a:r>
              <a:rPr lang="en-US" altLang="ko-KR" dirty="0" smtClean="0"/>
              <a:t>]</a:t>
            </a:r>
            <a:r>
              <a:rPr lang="ko-KR" altLang="en-US" dirty="0" smtClean="0"/>
              <a:t> </a:t>
            </a:r>
            <a:r>
              <a:rPr lang="en-US" altLang="ko-KR" dirty="0" smtClean="0"/>
              <a:t>ERD </a:t>
            </a:r>
            <a:r>
              <a:rPr lang="ko-KR" altLang="en-US" dirty="0" smtClean="0"/>
              <a:t>물리설계 </a:t>
            </a:r>
            <a:r>
              <a:rPr lang="en-US" altLang="ko-KR" dirty="0" smtClean="0"/>
              <a:t>(</a:t>
            </a:r>
            <a:r>
              <a:rPr lang="ko-KR" altLang="en-US" dirty="0" smtClean="0"/>
              <a:t>최종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9194" y="982132"/>
            <a:ext cx="8643937" cy="57381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79759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1207163398"/>
              </p:ext>
            </p:extLst>
          </p:nvPr>
        </p:nvGraphicFramePr>
        <p:xfrm>
          <a:off x="8868782" y="3065088"/>
          <a:ext cx="2952330" cy="182490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6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문의 받은 것을 확인하는 페이지로 어떤 대상에 대해 문의했는지 보여준다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해당하는 세미나의 리스트가 불러와지고 클릭 시 </a:t>
                      </a:r>
                      <a:r>
                        <a:rPr lang="ko-KR" altLang="en-US" sz="1300" b="0" u="none" strike="noStrike" cap="none" dirty="0" err="1" smtClean="0"/>
                        <a:t>모달창을</a:t>
                      </a:r>
                      <a:r>
                        <a:rPr lang="ko-KR" altLang="en-US" sz="1300" b="0" u="none" strike="noStrike" cap="none" dirty="0" smtClean="0"/>
                        <a:t> 통해 정보 확인 가능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914400" y="1353670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47301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문의사항 관리</a:t>
            </a:r>
            <a:endParaRPr lang="ko-KR" altLang="en-US" dirty="0"/>
          </a:p>
        </p:txBody>
      </p:sp>
      <p:grpSp>
        <p:nvGrpSpPr>
          <p:cNvPr id="13" name="그룹 12"/>
          <p:cNvGrpSpPr/>
          <p:nvPr/>
        </p:nvGrpSpPr>
        <p:grpSpPr>
          <a:xfrm>
            <a:off x="5119833" y="1836640"/>
            <a:ext cx="1541929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세미나</a:t>
              </a:r>
              <a:r>
                <a:rPr lang="ko-KR" altLang="en-US" sz="1400" dirty="0" err="1">
                  <a:solidFill>
                    <a:schemeClr val="tx1"/>
                  </a:solidFill>
                </a:rPr>
                <a:t>존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5119833" y="2198586"/>
            <a:ext cx="1541928" cy="95250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err="1" smtClean="0">
                <a:solidFill>
                  <a:schemeClr val="tx1"/>
                </a:solidFill>
              </a:rPr>
              <a:t>QnA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err="1" smtClean="0">
                <a:solidFill>
                  <a:schemeClr val="tx1"/>
                </a:solidFill>
              </a:rPr>
              <a:t>세미나존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세미나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err="1" smtClean="0">
                <a:solidFill>
                  <a:schemeClr val="tx1"/>
                </a:solidFill>
              </a:rPr>
              <a:t>밋업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649503" y="3164533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658473" y="3164533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  제목               날짜                  문의대상    </a:t>
            </a:r>
            <a:r>
              <a:rPr lang="en-US" altLang="ko-KR" sz="1200" dirty="0" smtClean="0">
                <a:solidFill>
                  <a:schemeClr val="tx1"/>
                </a:solidFill>
              </a:rPr>
              <a:t> </a:t>
            </a:r>
            <a:r>
              <a:rPr lang="ko-KR" altLang="en-US" sz="1200" dirty="0" smtClean="0">
                <a:solidFill>
                  <a:schemeClr val="tx1"/>
                </a:solidFill>
              </a:rPr>
              <a:t>                  답변상태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691120" y="3777982"/>
            <a:ext cx="277906" cy="2644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grpSp>
        <p:nvGrpSpPr>
          <p:cNvPr id="18" name="그룹 17"/>
          <p:cNvGrpSpPr/>
          <p:nvPr/>
        </p:nvGrpSpPr>
        <p:grpSpPr>
          <a:xfrm>
            <a:off x="6661762" y="1850069"/>
            <a:ext cx="1406469" cy="367553"/>
            <a:chOff x="5585012" y="2095495"/>
            <a:chExt cx="1812078" cy="367553"/>
          </a:xfrm>
        </p:grpSpPr>
        <p:sp>
          <p:nvSpPr>
            <p:cNvPr id="19" name="직사각형 18"/>
            <p:cNvSpPr/>
            <p:nvPr/>
          </p:nvSpPr>
          <p:spPr>
            <a:xfrm>
              <a:off x="5585012" y="2095495"/>
              <a:ext cx="1812078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smtClean="0">
                  <a:solidFill>
                    <a:schemeClr val="tx1"/>
                  </a:solidFill>
                </a:rPr>
                <a:t>문의 받은 </a:t>
              </a:r>
              <a:r>
                <a:rPr lang="ko-KR" altLang="en-US" sz="1400" dirty="0" smtClean="0">
                  <a:solidFill>
                    <a:schemeClr val="tx1"/>
                  </a:solidFill>
                </a:rPr>
                <a:t>것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0" name="이등변 삼각형 19"/>
            <p:cNvSpPr/>
            <p:nvPr/>
          </p:nvSpPr>
          <p:spPr>
            <a:xfrm flipV="1">
              <a:off x="7126937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직사각형 20"/>
          <p:cNvSpPr/>
          <p:nvPr/>
        </p:nvSpPr>
        <p:spPr>
          <a:xfrm>
            <a:off x="6661759" y="2225462"/>
            <a:ext cx="1406472" cy="478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문의 한 것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문의 받은 것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1995059"/>
              </p:ext>
            </p:extLst>
          </p:nvPr>
        </p:nvGraphicFramePr>
        <p:xfrm>
          <a:off x="8969492" y="2069693"/>
          <a:ext cx="2739907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39907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hj_user_w_myPage_qna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2" name="TextBox 21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문의사항 관리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받은 것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44875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965443" y="1374813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47301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문의사항 관리</a:t>
            </a:r>
            <a:endParaRPr lang="ko-KR" altLang="en-US" dirty="0"/>
          </a:p>
        </p:txBody>
      </p:sp>
      <p:grpSp>
        <p:nvGrpSpPr>
          <p:cNvPr id="13" name="그룹 12"/>
          <p:cNvGrpSpPr/>
          <p:nvPr/>
        </p:nvGrpSpPr>
        <p:grpSpPr>
          <a:xfrm>
            <a:off x="5119833" y="1836640"/>
            <a:ext cx="1541929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세미나</a:t>
              </a:r>
              <a:r>
                <a:rPr lang="ko-KR" altLang="en-US" sz="1400" dirty="0" err="1">
                  <a:solidFill>
                    <a:schemeClr val="tx1"/>
                  </a:solidFill>
                </a:rPr>
                <a:t>존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5119833" y="2198586"/>
            <a:ext cx="1541928" cy="95250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err="1" smtClean="0">
                <a:solidFill>
                  <a:schemeClr val="tx1"/>
                </a:solidFill>
              </a:rPr>
              <a:t>QnA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err="1" smtClean="0">
                <a:solidFill>
                  <a:schemeClr val="tx1"/>
                </a:solidFill>
              </a:rPr>
              <a:t>세미나존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세미나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err="1" smtClean="0">
                <a:solidFill>
                  <a:schemeClr val="tx1"/>
                </a:solidFill>
              </a:rPr>
              <a:t>밋업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649503" y="3164533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658473" y="3164533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  제목               날짜                  문의한 사람</a:t>
            </a:r>
            <a:r>
              <a:rPr lang="en-US" altLang="ko-KR" sz="1200" dirty="0" smtClean="0">
                <a:solidFill>
                  <a:schemeClr val="tx1"/>
                </a:solidFill>
              </a:rPr>
              <a:t>ID </a:t>
            </a:r>
            <a:r>
              <a:rPr lang="ko-KR" altLang="en-US" sz="1200" dirty="0" smtClean="0">
                <a:solidFill>
                  <a:schemeClr val="tx1"/>
                </a:solidFill>
              </a:rPr>
              <a:t>                  답변상태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6661762" y="1850069"/>
            <a:ext cx="1406469" cy="367553"/>
            <a:chOff x="5585012" y="2095495"/>
            <a:chExt cx="1812078" cy="367553"/>
          </a:xfrm>
        </p:grpSpPr>
        <p:sp>
          <p:nvSpPr>
            <p:cNvPr id="19" name="직사각형 18"/>
            <p:cNvSpPr/>
            <p:nvPr/>
          </p:nvSpPr>
          <p:spPr>
            <a:xfrm>
              <a:off x="5585012" y="2095495"/>
              <a:ext cx="1812078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smtClean="0">
                  <a:solidFill>
                    <a:schemeClr val="tx1"/>
                  </a:solidFill>
                </a:rPr>
                <a:t>문의 받은 </a:t>
              </a:r>
              <a:r>
                <a:rPr lang="ko-KR" altLang="en-US" sz="1400" dirty="0" smtClean="0">
                  <a:solidFill>
                    <a:schemeClr val="tx1"/>
                  </a:solidFill>
                </a:rPr>
                <a:t>것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0" name="이등변 삼각형 19"/>
            <p:cNvSpPr/>
            <p:nvPr/>
          </p:nvSpPr>
          <p:spPr>
            <a:xfrm flipV="1">
              <a:off x="7126937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직사각형 20"/>
          <p:cNvSpPr/>
          <p:nvPr/>
        </p:nvSpPr>
        <p:spPr>
          <a:xfrm>
            <a:off x="6661759" y="2225462"/>
            <a:ext cx="1406472" cy="5497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문의 한 것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문의 받은 것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680882" y="1818037"/>
            <a:ext cx="5356412" cy="403771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1828800" y="2095495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제</a:t>
            </a:r>
            <a:r>
              <a:rPr lang="ko-KR" altLang="en-US" sz="1200" dirty="0"/>
              <a:t>목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4" name="TextBox 23"/>
          <p:cNvSpPr txBox="1"/>
          <p:nvPr/>
        </p:nvSpPr>
        <p:spPr>
          <a:xfrm>
            <a:off x="1866897" y="2498230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날</a:t>
            </a:r>
            <a:r>
              <a:rPr lang="ko-KR" altLang="en-US" sz="1200" dirty="0"/>
              <a:t>짜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5" name="TextBox 24"/>
          <p:cNvSpPr txBox="1"/>
          <p:nvPr/>
        </p:nvSpPr>
        <p:spPr>
          <a:xfrm>
            <a:off x="1875867" y="283618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시</a:t>
            </a:r>
            <a:r>
              <a:rPr lang="ko-KR" altLang="en-US" sz="1200" dirty="0"/>
              <a:t>간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6" name="TextBox 25"/>
          <p:cNvSpPr txBox="1"/>
          <p:nvPr/>
        </p:nvSpPr>
        <p:spPr>
          <a:xfrm>
            <a:off x="1875867" y="3164533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문의 대상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7" name="TextBox 26"/>
          <p:cNvSpPr txBox="1"/>
          <p:nvPr/>
        </p:nvSpPr>
        <p:spPr>
          <a:xfrm>
            <a:off x="1875867" y="3602889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내용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8" name="TextBox 27"/>
          <p:cNvSpPr txBox="1"/>
          <p:nvPr/>
        </p:nvSpPr>
        <p:spPr>
          <a:xfrm>
            <a:off x="1828800" y="416455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답변내</a:t>
            </a:r>
            <a:r>
              <a:rPr lang="ko-KR" altLang="en-US" sz="1200" dirty="0"/>
              <a:t>용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9" name="직사각형 28"/>
          <p:cNvSpPr/>
          <p:nvPr/>
        </p:nvSpPr>
        <p:spPr>
          <a:xfrm>
            <a:off x="3928782" y="5414682"/>
            <a:ext cx="894230" cy="304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답변하</a:t>
            </a:r>
            <a:r>
              <a:rPr lang="ko-KR" altLang="en-US" sz="1100" dirty="0"/>
              <a:t>기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642846" y="1926512"/>
            <a:ext cx="286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X</a:t>
            </a:r>
            <a:endParaRPr lang="ko-KR" altLang="en-US" dirty="0"/>
          </a:p>
        </p:txBody>
      </p:sp>
      <p:graphicFrame>
        <p:nvGraphicFramePr>
          <p:cNvPr id="31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711496830"/>
              </p:ext>
            </p:extLst>
          </p:nvPr>
        </p:nvGraphicFramePr>
        <p:xfrm>
          <a:off x="8885716" y="3073425"/>
          <a:ext cx="2952330" cy="146712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6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상세 문의 내용을 보여준다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답변 내용을 입력한 후 업데이트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32" name="직사각형 31"/>
          <p:cNvSpPr/>
          <p:nvPr/>
        </p:nvSpPr>
        <p:spPr>
          <a:xfrm>
            <a:off x="1727944" y="1934146"/>
            <a:ext cx="277906" cy="2644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2700867" y="4224867"/>
            <a:ext cx="3763671" cy="8379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5" name="표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8929353"/>
              </p:ext>
            </p:extLst>
          </p:nvPr>
        </p:nvGraphicFramePr>
        <p:xfrm>
          <a:off x="9079558" y="1991960"/>
          <a:ext cx="2739907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39907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hj_user_w_myPage_qna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4" name="TextBox 33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문의사항 관리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받은 것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 -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상세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68929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156161831"/>
              </p:ext>
            </p:extLst>
          </p:nvPr>
        </p:nvGraphicFramePr>
        <p:xfrm>
          <a:off x="8767182" y="3065929"/>
          <a:ext cx="2952330" cy="208791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7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err="1" smtClean="0"/>
                        <a:t>세미나존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세미나</a:t>
                      </a:r>
                      <a:r>
                        <a:rPr lang="en-US" altLang="ko-KR" sz="1300" b="0" u="none" strike="noStrike" cap="none" dirty="0" smtClean="0"/>
                        <a:t>/</a:t>
                      </a:r>
                      <a:r>
                        <a:rPr lang="ko-KR" altLang="en-US" sz="1300" b="0" u="none" strike="noStrike" cap="none" dirty="0" err="1" smtClean="0"/>
                        <a:t>밋업에</a:t>
                      </a:r>
                      <a:r>
                        <a:rPr lang="ko-KR" altLang="en-US" sz="1300" b="0" u="none" strike="noStrike" cap="none" dirty="0" smtClean="0"/>
                        <a:t> 대한 후기를 등록할 수 있는 페이지로 각각에 대해 이용후기를 등록할</a:t>
                      </a:r>
                      <a:r>
                        <a:rPr lang="en-US" altLang="ko-KR" sz="1300" b="0" u="none" strike="noStrike" cap="none" baseline="0" dirty="0" smtClean="0"/>
                        <a:t> </a:t>
                      </a:r>
                      <a:r>
                        <a:rPr lang="ko-KR" altLang="en-US" sz="1300" b="0" u="none" strike="noStrike" cap="none" baseline="0" dirty="0" smtClean="0"/>
                        <a:t>수 있다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후기등록여부가 표시되며 해당 리스트를 클릭하여 호출된 </a:t>
                      </a:r>
                      <a:r>
                        <a:rPr lang="ko-KR" altLang="en-US" sz="1300" b="0" u="none" strike="noStrike" cap="none" dirty="0" err="1" smtClean="0"/>
                        <a:t>모달창에서</a:t>
                      </a:r>
                      <a:r>
                        <a:rPr lang="ko-KR" altLang="en-US" sz="1300" b="0" u="none" strike="noStrike" cap="none" dirty="0" smtClean="0"/>
                        <a:t> 등록한 후기를 확인할 수 있다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914400" y="1353670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15035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이용후기 관리</a:t>
            </a:r>
            <a:endParaRPr lang="ko-KR" altLang="en-US" dirty="0"/>
          </a:p>
        </p:txBody>
      </p:sp>
      <p:grpSp>
        <p:nvGrpSpPr>
          <p:cNvPr id="13" name="그룹 12"/>
          <p:cNvGrpSpPr/>
          <p:nvPr/>
        </p:nvGrpSpPr>
        <p:grpSpPr>
          <a:xfrm>
            <a:off x="5585012" y="2095495"/>
            <a:ext cx="1541929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세미나존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5585012" y="2463049"/>
            <a:ext cx="1541929" cy="5132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err="1" smtClean="0">
                <a:solidFill>
                  <a:schemeClr val="tx1"/>
                </a:solidFill>
              </a:rPr>
              <a:t>세미나</a:t>
            </a:r>
            <a:r>
              <a:rPr lang="ko-KR" altLang="en-US" sz="1400" dirty="0" err="1">
                <a:solidFill>
                  <a:schemeClr val="tx1"/>
                </a:solidFill>
              </a:rPr>
              <a:t>존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세미나</a:t>
            </a:r>
            <a:r>
              <a:rPr lang="en-US" altLang="ko-KR" sz="1400" dirty="0" smtClean="0">
                <a:solidFill>
                  <a:schemeClr val="tx1"/>
                </a:solidFill>
              </a:rPr>
              <a:t>/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밋업</a:t>
            </a:r>
            <a:endParaRPr lang="en-US" altLang="ko-KR" sz="1400" dirty="0" smtClean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541929" y="3065929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541928" y="3074894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 세미나</a:t>
            </a:r>
            <a:r>
              <a:rPr lang="en-US" altLang="ko-KR" sz="1200" dirty="0" smtClean="0">
                <a:solidFill>
                  <a:schemeClr val="tx1"/>
                </a:solidFill>
              </a:rPr>
              <a:t>/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밋업명</a:t>
            </a:r>
            <a:r>
              <a:rPr lang="ko-KR" altLang="en-US" sz="1200" dirty="0" smtClean="0">
                <a:solidFill>
                  <a:schemeClr val="tx1"/>
                </a:solidFill>
              </a:rPr>
              <a:t>         장소        날짜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</a:rPr>
              <a:t>      </a:t>
            </a:r>
            <a:r>
              <a:rPr lang="ko-KR" altLang="en-US" sz="1200" dirty="0" smtClean="0">
                <a:solidFill>
                  <a:schemeClr val="tx1"/>
                </a:solidFill>
              </a:rPr>
              <a:t>시간              후기등록여부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402975" y="3572453"/>
            <a:ext cx="277906" cy="2644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7</a:t>
            </a:r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1900518" y="2174814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후기 내용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6891970"/>
              </p:ext>
            </p:extLst>
          </p:nvPr>
        </p:nvGraphicFramePr>
        <p:xfrm>
          <a:off x="8961025" y="1627687"/>
          <a:ext cx="2739907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39907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hj_user_w_myPage_comm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이용후기 관리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9657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1163458111"/>
              </p:ext>
            </p:extLst>
          </p:nvPr>
        </p:nvGraphicFramePr>
        <p:xfrm>
          <a:off x="8919582" y="3201506"/>
          <a:ext cx="2952330" cy="10058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8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내용을 입력한 후 등록하기 버튼으로 후기내용을 업데이트할 수 있다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914400" y="1353670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15035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이용후기 관리</a:t>
            </a:r>
            <a:endParaRPr lang="ko-KR" altLang="en-US" dirty="0"/>
          </a:p>
        </p:txBody>
      </p:sp>
      <p:grpSp>
        <p:nvGrpSpPr>
          <p:cNvPr id="13" name="그룹 12"/>
          <p:cNvGrpSpPr/>
          <p:nvPr/>
        </p:nvGrpSpPr>
        <p:grpSpPr>
          <a:xfrm>
            <a:off x="5585012" y="2095495"/>
            <a:ext cx="1541929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세미나존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5585012" y="2463049"/>
            <a:ext cx="1541929" cy="5132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err="1" smtClean="0">
                <a:solidFill>
                  <a:schemeClr val="tx1"/>
                </a:solidFill>
              </a:rPr>
              <a:t>세미나</a:t>
            </a:r>
            <a:r>
              <a:rPr lang="ko-KR" altLang="en-US" sz="1400" dirty="0" err="1">
                <a:solidFill>
                  <a:schemeClr val="tx1"/>
                </a:solidFill>
              </a:rPr>
              <a:t>존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세미나</a:t>
            </a:r>
            <a:r>
              <a:rPr lang="en-US" altLang="ko-KR" sz="1400" dirty="0" smtClean="0">
                <a:solidFill>
                  <a:schemeClr val="tx1"/>
                </a:solidFill>
              </a:rPr>
              <a:t>/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밋업</a:t>
            </a:r>
            <a:endParaRPr lang="en-US" altLang="ko-KR" sz="1400" dirty="0" smtClean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541929" y="3065929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541928" y="3074894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 세미나</a:t>
            </a:r>
            <a:r>
              <a:rPr lang="en-US" altLang="ko-KR" sz="1200" dirty="0" smtClean="0">
                <a:solidFill>
                  <a:schemeClr val="tx1"/>
                </a:solidFill>
              </a:rPr>
              <a:t>/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밋업명</a:t>
            </a:r>
            <a:r>
              <a:rPr lang="ko-KR" altLang="en-US" sz="1200" dirty="0" smtClean="0">
                <a:solidFill>
                  <a:schemeClr val="tx1"/>
                </a:solidFill>
              </a:rPr>
              <a:t>         장소        날짜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</a:rPr>
              <a:t>      </a:t>
            </a:r>
            <a:r>
              <a:rPr lang="ko-KR" altLang="en-US" sz="1200" dirty="0" smtClean="0">
                <a:solidFill>
                  <a:schemeClr val="tx1"/>
                </a:solidFill>
              </a:rPr>
              <a:t>시간              후기등록여부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5446058" y="1969986"/>
            <a:ext cx="277906" cy="2644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18" name="직사각형 17"/>
          <p:cNvSpPr/>
          <p:nvPr/>
        </p:nvSpPr>
        <p:spPr>
          <a:xfrm>
            <a:off x="1680882" y="1818037"/>
            <a:ext cx="5356412" cy="403771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1900518" y="2174814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후기 내용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0" name="직사각형 19"/>
          <p:cNvSpPr/>
          <p:nvPr/>
        </p:nvSpPr>
        <p:spPr>
          <a:xfrm>
            <a:off x="3928782" y="5414682"/>
            <a:ext cx="894230" cy="304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등</a:t>
            </a:r>
            <a:r>
              <a:rPr lang="ko-KR" altLang="en-US" sz="1100" dirty="0"/>
              <a:t>록</a:t>
            </a:r>
            <a:r>
              <a:rPr lang="ko-KR" altLang="en-US" sz="1100" dirty="0" smtClean="0"/>
              <a:t>하기</a:t>
            </a:r>
            <a:endParaRPr lang="ko-KR" altLang="en-US" sz="1100" dirty="0"/>
          </a:p>
        </p:txBody>
      </p:sp>
      <p:sp>
        <p:nvSpPr>
          <p:cNvPr id="3" name="직사각형 2"/>
          <p:cNvSpPr/>
          <p:nvPr/>
        </p:nvSpPr>
        <p:spPr>
          <a:xfrm>
            <a:off x="2802467" y="2279271"/>
            <a:ext cx="3937000" cy="199639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3789829" y="4995060"/>
            <a:ext cx="277906" cy="2644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8</a:t>
            </a:r>
            <a:endParaRPr lang="ko-KR" altLang="en-US" dirty="0"/>
          </a:p>
        </p:txBody>
      </p:sp>
      <p:graphicFrame>
        <p:nvGraphicFramePr>
          <p:cNvPr id="22" name="표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1173945"/>
              </p:ext>
            </p:extLst>
          </p:nvPr>
        </p:nvGraphicFramePr>
        <p:xfrm>
          <a:off x="9062625" y="2206582"/>
          <a:ext cx="2739907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39907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hj_user_w_myPage_comm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이용후기 관리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작성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0301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651403910"/>
              </p:ext>
            </p:extLst>
          </p:nvPr>
        </p:nvGraphicFramePr>
        <p:xfrm>
          <a:off x="8826450" y="2476065"/>
          <a:ext cx="2952330" cy="413357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 row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100" b="0" u="none" strike="noStrike" cap="none" dirty="0" smtClean="0"/>
                        <a:t>프로필 관리를 위한 메뉴로 클릭 시 </a:t>
                      </a:r>
                      <a:r>
                        <a:rPr lang="ko-KR" altLang="en-US" sz="1100" b="0" u="none" strike="noStrike" cap="none" dirty="0" err="1" smtClean="0"/>
                        <a:t>팝업창</a:t>
                      </a:r>
                      <a:r>
                        <a:rPr lang="ko-KR" altLang="en-US" sz="1100" b="0" u="none" strike="noStrike" cap="none" dirty="0" smtClean="0"/>
                        <a:t> 생성</a:t>
                      </a:r>
                      <a:endParaRPr lang="en-US" altLang="ko-KR" sz="11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100" b="0" u="none" strike="noStrike" cap="none" dirty="0" smtClean="0"/>
                        <a:t>세미나 예약 리스트를 확인할 수 있는 페이지로 이동하며</a:t>
                      </a:r>
                      <a:r>
                        <a:rPr lang="en-US" altLang="ko-KR" sz="1100" b="0" u="none" strike="noStrike" cap="none" dirty="0" smtClean="0"/>
                        <a:t>, </a:t>
                      </a:r>
                      <a:r>
                        <a:rPr lang="ko-KR" altLang="en-US" sz="1100" b="0" u="none" strike="noStrike" cap="none" dirty="0" smtClean="0"/>
                        <a:t>호스트를 위한 장소선택</a:t>
                      </a:r>
                      <a:r>
                        <a:rPr lang="en-US" altLang="ko-KR" sz="1100" b="0" u="none" strike="noStrike" cap="none" dirty="0" smtClean="0"/>
                        <a:t>, </a:t>
                      </a:r>
                      <a:r>
                        <a:rPr lang="ko-KR" altLang="en-US" sz="1100" b="0" u="none" strike="noStrike" cap="none" dirty="0" smtClean="0"/>
                        <a:t>시간</a:t>
                      </a:r>
                      <a:r>
                        <a:rPr lang="en-US" altLang="ko-KR" sz="1100" b="0" u="none" strike="noStrike" cap="none" dirty="0" smtClean="0"/>
                        <a:t>, </a:t>
                      </a:r>
                      <a:r>
                        <a:rPr lang="ko-KR" altLang="en-US" sz="1100" b="0" u="none" strike="noStrike" cap="none" dirty="0" smtClean="0"/>
                        <a:t>세미나 이름을 확인할 수 있다</a:t>
                      </a:r>
                      <a:r>
                        <a:rPr lang="en-US" altLang="ko-KR" sz="1100" b="0" u="none" strike="noStrike" cap="none" dirty="0" smtClean="0"/>
                        <a:t>.</a:t>
                      </a:r>
                      <a:endParaRPr lang="en-US" altLang="ko-KR" sz="11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100" b="0" u="none" strike="noStrike" cap="none" dirty="0" err="1" smtClean="0"/>
                        <a:t>밋업</a:t>
                      </a:r>
                      <a:r>
                        <a:rPr lang="ko-KR" altLang="en-US" sz="1100" b="0" u="none" strike="noStrike" cap="none" dirty="0" smtClean="0"/>
                        <a:t> 예약 리스트를 확인할 수 있는 페이지로 이동하며</a:t>
                      </a:r>
                      <a:r>
                        <a:rPr lang="en-US" altLang="ko-KR" sz="1100" b="0" u="none" strike="noStrike" cap="none" dirty="0" smtClean="0"/>
                        <a:t>, </a:t>
                      </a:r>
                      <a:r>
                        <a:rPr lang="ko-KR" altLang="en-US" sz="1100" b="0" u="none" strike="noStrike" cap="none" dirty="0" err="1" smtClean="0"/>
                        <a:t>밋업에</a:t>
                      </a:r>
                      <a:r>
                        <a:rPr lang="ko-KR" altLang="en-US" sz="1100" b="0" u="none" strike="noStrike" cap="none" dirty="0" smtClean="0"/>
                        <a:t> 대한 장소</a:t>
                      </a:r>
                      <a:r>
                        <a:rPr lang="en-US" altLang="ko-KR" sz="1100" b="0" u="none" strike="noStrike" cap="none" dirty="0" smtClean="0"/>
                        <a:t>, </a:t>
                      </a:r>
                      <a:r>
                        <a:rPr lang="ko-KR" altLang="en-US" sz="1100" b="0" u="none" strike="noStrike" cap="none" dirty="0" smtClean="0"/>
                        <a:t>시간</a:t>
                      </a:r>
                      <a:r>
                        <a:rPr lang="en-US" altLang="ko-KR" sz="1100" b="0" u="none" strike="noStrike" cap="none" dirty="0" smtClean="0"/>
                        <a:t>,</a:t>
                      </a:r>
                      <a:r>
                        <a:rPr lang="en-US" altLang="ko-KR" sz="1100" b="0" u="none" strike="noStrike" cap="none" baseline="0" dirty="0" smtClean="0"/>
                        <a:t> </a:t>
                      </a:r>
                      <a:r>
                        <a:rPr lang="ko-KR" altLang="en-US" sz="1100" b="0" u="none" strike="noStrike" cap="none" baseline="0" dirty="0" smtClean="0"/>
                        <a:t>이름 등을 확인할 </a:t>
                      </a:r>
                      <a:r>
                        <a:rPr lang="ko-KR" altLang="en-US" sz="1100" b="0" u="none" strike="noStrike" cap="none" baseline="0" dirty="0" err="1" smtClean="0"/>
                        <a:t>수있다</a:t>
                      </a:r>
                      <a:r>
                        <a:rPr lang="en-US" altLang="ko-KR" sz="1100" b="0" u="none" strike="noStrike" cap="none" baseline="0" dirty="0" smtClean="0"/>
                        <a:t>.</a:t>
                      </a:r>
                      <a:endParaRPr lang="en-US" altLang="ko-KR" sz="11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100" b="0" u="none" strike="noStrike" cap="none" dirty="0" smtClean="0"/>
                        <a:t>문의</a:t>
                      </a:r>
                      <a:r>
                        <a:rPr lang="ko-KR" altLang="en-US" sz="1100" b="0" u="none" strike="noStrike" cap="none" baseline="0" dirty="0" smtClean="0"/>
                        <a:t> 사항 리스트를 확인할 수 있는 페이지로 이동하며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smtClean="0"/>
                        <a:t>문의 사항은 서비스에 대한 </a:t>
                      </a:r>
                      <a:r>
                        <a:rPr lang="en-US" altLang="ko-KR" sz="1100" b="0" u="none" strike="noStrike" cap="none" baseline="0" dirty="0" err="1" smtClean="0"/>
                        <a:t>QnA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smtClean="0"/>
                        <a:t>장소에 대한 </a:t>
                      </a:r>
                      <a:r>
                        <a:rPr lang="en-US" altLang="ko-KR" sz="1100" b="0" u="none" strike="noStrike" cap="none" baseline="0" dirty="0" err="1" smtClean="0"/>
                        <a:t>QnA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smtClean="0"/>
                        <a:t>세미나에 관한 </a:t>
                      </a:r>
                      <a:r>
                        <a:rPr lang="en-US" altLang="ko-KR" sz="1100" b="0" u="none" strike="noStrike" cap="none" baseline="0" dirty="0" err="1" smtClean="0"/>
                        <a:t>QnA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err="1" smtClean="0"/>
                        <a:t>밋업에</a:t>
                      </a:r>
                      <a:r>
                        <a:rPr lang="ko-KR" altLang="en-US" sz="1100" b="0" u="none" strike="noStrike" cap="none" baseline="0" dirty="0" smtClean="0"/>
                        <a:t> 관한 </a:t>
                      </a:r>
                      <a:r>
                        <a:rPr lang="en-US" altLang="ko-KR" sz="1100" b="0" u="none" strike="noStrike" cap="none" baseline="0" dirty="0" err="1" smtClean="0"/>
                        <a:t>QnA</a:t>
                      </a:r>
                      <a:r>
                        <a:rPr lang="ko-KR" altLang="en-US" sz="1100" b="0" u="none" strike="noStrike" cap="none" baseline="0" dirty="0" smtClean="0"/>
                        <a:t>로 이루어져 있다</a:t>
                      </a:r>
                      <a:r>
                        <a:rPr lang="en-US" altLang="ko-KR" sz="1100" b="0" u="none" strike="noStrike" cap="none" baseline="0" dirty="0" smtClean="0"/>
                        <a:t>.</a:t>
                      </a:r>
                      <a:endParaRPr lang="en-US" altLang="ko-KR" sz="11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100" b="0" u="none" strike="noStrike" cap="none" dirty="0" smtClean="0"/>
                        <a:t>이용후기를 관리하는 페이지로 이동하며</a:t>
                      </a:r>
                      <a:r>
                        <a:rPr lang="en-US" altLang="ko-KR" sz="1100" b="0" u="none" strike="noStrike" cap="none" dirty="0" smtClean="0"/>
                        <a:t>, </a:t>
                      </a:r>
                      <a:r>
                        <a:rPr lang="ko-KR" altLang="en-US" sz="1100" b="0" u="none" strike="noStrike" cap="none" dirty="0" smtClean="0"/>
                        <a:t>이용후기는 </a:t>
                      </a:r>
                      <a:r>
                        <a:rPr lang="ko-KR" altLang="en-US" sz="1100" b="0" u="none" strike="noStrike" cap="none" dirty="0" err="1" smtClean="0"/>
                        <a:t>세미나존</a:t>
                      </a:r>
                      <a:r>
                        <a:rPr lang="en-US" altLang="ko-KR" sz="1100" b="0" u="none" strike="noStrike" cap="none" dirty="0" smtClean="0"/>
                        <a:t>,</a:t>
                      </a:r>
                      <a:r>
                        <a:rPr lang="en-US" altLang="ko-KR" sz="1100" b="0" u="none" strike="noStrike" cap="none" baseline="0" dirty="0" smtClean="0"/>
                        <a:t> </a:t>
                      </a:r>
                      <a:r>
                        <a:rPr lang="ko-KR" altLang="en-US" sz="1100" b="0" u="none" strike="noStrike" cap="none" baseline="0" dirty="0" smtClean="0"/>
                        <a:t>세미나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err="1" smtClean="0"/>
                        <a:t>밋업에</a:t>
                      </a:r>
                      <a:r>
                        <a:rPr lang="ko-KR" altLang="en-US" sz="1100" b="0" u="none" strike="noStrike" cap="none" baseline="0" dirty="0" smtClean="0"/>
                        <a:t> 관한 후기로 총 </a:t>
                      </a:r>
                      <a:r>
                        <a:rPr lang="en-US" altLang="ko-KR" sz="1100" b="0" u="none" strike="noStrike" cap="none" baseline="0" dirty="0" smtClean="0"/>
                        <a:t>3</a:t>
                      </a:r>
                      <a:r>
                        <a:rPr lang="ko-KR" altLang="en-US" sz="1100" b="0" u="none" strike="noStrike" cap="none" baseline="0" dirty="0" smtClean="0"/>
                        <a:t>가지 종류가 </a:t>
                      </a:r>
                      <a:r>
                        <a:rPr lang="ko-KR" altLang="en-US" sz="1100" b="0" u="none" strike="noStrike" cap="none" baseline="0" dirty="0" err="1" smtClean="0"/>
                        <a:t>존재하낟</a:t>
                      </a:r>
                      <a:r>
                        <a:rPr lang="en-US" altLang="ko-KR" sz="1100" b="0" u="none" strike="noStrike" cap="none" baseline="0" dirty="0" smtClean="0"/>
                        <a:t>.</a:t>
                      </a:r>
                      <a:endParaRPr lang="en-US" altLang="ko-KR" sz="11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2635623" y="1224578"/>
            <a:ext cx="3560781" cy="55348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3065930" y="1889773"/>
            <a:ext cx="1032734" cy="101121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프로필이미</a:t>
            </a:r>
            <a:r>
              <a:rPr lang="ko-KR" altLang="en-US" sz="1200" dirty="0">
                <a:solidFill>
                  <a:schemeClr val="tx1"/>
                </a:solidFill>
              </a:rPr>
              <a:t>지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292301" y="2026050"/>
            <a:ext cx="142000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아이디</a:t>
            </a:r>
            <a:endParaRPr lang="en-US" altLang="ko-KR" sz="1400" dirty="0" smtClean="0"/>
          </a:p>
          <a:p>
            <a:endParaRPr lang="en-US" altLang="ko-KR" sz="1400" dirty="0" smtClean="0"/>
          </a:p>
          <a:p>
            <a:r>
              <a:rPr lang="ko-KR" altLang="en-US" sz="1400" u="sng" dirty="0" smtClean="0"/>
              <a:t>프로필 관리</a:t>
            </a:r>
            <a:endParaRPr lang="en-US" altLang="ko-KR" sz="1400" u="sng" dirty="0" smtClean="0"/>
          </a:p>
        </p:txBody>
      </p:sp>
      <p:sp>
        <p:nvSpPr>
          <p:cNvPr id="10" name="직사각형 9"/>
          <p:cNvSpPr/>
          <p:nvPr/>
        </p:nvSpPr>
        <p:spPr>
          <a:xfrm>
            <a:off x="3367142" y="3738281"/>
            <a:ext cx="957431" cy="7637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세미나</a:t>
            </a:r>
            <a:r>
              <a:rPr lang="en-US" altLang="ko-KR" sz="1100" dirty="0">
                <a:solidFill>
                  <a:schemeClr val="tx1"/>
                </a:solidFill>
              </a:rPr>
              <a:t> </a:t>
            </a:r>
            <a:r>
              <a:rPr lang="ko-KR" altLang="en-US" sz="1100" dirty="0" smtClean="0">
                <a:solidFill>
                  <a:schemeClr val="tx1"/>
                </a:solidFill>
              </a:rPr>
              <a:t>예약 리스트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4604272" y="3738281"/>
            <a:ext cx="957431" cy="7637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 smtClean="0">
                <a:solidFill>
                  <a:schemeClr val="tx1"/>
                </a:solidFill>
              </a:rPr>
              <a:t>밋업</a:t>
            </a:r>
            <a:r>
              <a:rPr lang="ko-KR" altLang="en-US" sz="1200" dirty="0" smtClean="0">
                <a:solidFill>
                  <a:schemeClr val="tx1"/>
                </a:solidFill>
              </a:rPr>
              <a:t> 예약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리스트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3367141" y="5113465"/>
            <a:ext cx="957431" cy="7637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문의 사항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관</a:t>
            </a:r>
            <a:r>
              <a:rPr lang="ko-KR" altLang="en-US" sz="1200" dirty="0">
                <a:solidFill>
                  <a:schemeClr val="tx1"/>
                </a:solidFill>
              </a:rPr>
              <a:t>리</a:t>
            </a:r>
          </a:p>
        </p:txBody>
      </p:sp>
      <p:sp>
        <p:nvSpPr>
          <p:cNvPr id="35" name="직사각형 34"/>
          <p:cNvSpPr/>
          <p:nvPr/>
        </p:nvSpPr>
        <p:spPr>
          <a:xfrm>
            <a:off x="4727983" y="5113466"/>
            <a:ext cx="957431" cy="7637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이용후기 관리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411096" y="2309322"/>
            <a:ext cx="301214" cy="33348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4410812"/>
              </p:ext>
            </p:extLst>
          </p:nvPr>
        </p:nvGraphicFramePr>
        <p:xfrm>
          <a:off x="9088025" y="1402546"/>
          <a:ext cx="2739907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39907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메인화면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77301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382521834"/>
              </p:ext>
            </p:extLst>
          </p:nvPr>
        </p:nvGraphicFramePr>
        <p:xfrm>
          <a:off x="8699449" y="3385561"/>
          <a:ext cx="2952330" cy="202302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세미나 예약</a:t>
                      </a:r>
                      <a:r>
                        <a:rPr lang="ko-KR" altLang="en-US" sz="1300" b="0" u="none" strike="noStrike" cap="none" baseline="0" dirty="0" smtClean="0"/>
                        <a:t> 리스트를 확인할 수 있음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카테고리를 설정하여 주최하는 세미나인지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참여하는 세미나인지 볼 수 있음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해당하는 세미나의 리스트가 불러와지고 클릭 시 상세정보를 확인할 수 있는 페이지로 이동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2127158" y="1336257"/>
            <a:ext cx="4354323" cy="5002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15035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세미나 예약 리스트</a:t>
            </a:r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3478306" y="2082613"/>
            <a:ext cx="1541929" cy="886378"/>
            <a:chOff x="5585012" y="2095495"/>
            <a:chExt cx="1541929" cy="886378"/>
          </a:xfrm>
        </p:grpSpPr>
        <p:grpSp>
          <p:nvGrpSpPr>
            <p:cNvPr id="13" name="그룹 12"/>
            <p:cNvGrpSpPr/>
            <p:nvPr/>
          </p:nvGrpSpPr>
          <p:grpSpPr>
            <a:xfrm>
              <a:off x="5585012" y="2095495"/>
              <a:ext cx="1541929" cy="367553"/>
              <a:chOff x="5585012" y="2095495"/>
              <a:chExt cx="1541929" cy="367553"/>
            </a:xfrm>
          </p:grpSpPr>
          <p:sp>
            <p:nvSpPr>
              <p:cNvPr id="9" name="직사각형 8"/>
              <p:cNvSpPr/>
              <p:nvPr/>
            </p:nvSpPr>
            <p:spPr>
              <a:xfrm>
                <a:off x="5585012" y="2095495"/>
                <a:ext cx="1541929" cy="36755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400" dirty="0" smtClean="0">
                    <a:solidFill>
                      <a:schemeClr val="tx1"/>
                    </a:solidFill>
                  </a:rPr>
                  <a:t>주</a:t>
                </a:r>
                <a:r>
                  <a:rPr lang="ko-KR" altLang="en-US" sz="1400" dirty="0">
                    <a:solidFill>
                      <a:schemeClr val="tx1"/>
                    </a:solidFill>
                  </a:rPr>
                  <a:t>최</a:t>
                </a:r>
              </a:p>
            </p:txBody>
          </p:sp>
          <p:sp>
            <p:nvSpPr>
              <p:cNvPr id="12" name="이등변 삼각형 11"/>
              <p:cNvSpPr/>
              <p:nvPr/>
            </p:nvSpPr>
            <p:spPr>
              <a:xfrm flipV="1">
                <a:off x="6822140" y="2227711"/>
                <a:ext cx="215154" cy="174816"/>
              </a:xfrm>
              <a:prstGeom prst="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4" name="직사각형 13"/>
            <p:cNvSpPr/>
            <p:nvPr/>
          </p:nvSpPr>
          <p:spPr>
            <a:xfrm>
              <a:off x="5585012" y="2468639"/>
              <a:ext cx="1541929" cy="51323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주최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참</a:t>
              </a:r>
              <a:r>
                <a:rPr lang="ko-KR" altLang="en-US" sz="1400" dirty="0">
                  <a:solidFill>
                    <a:schemeClr val="tx1"/>
                  </a:solidFill>
                </a:rPr>
                <a:t>여</a:t>
              </a: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2127159" y="3155575"/>
            <a:ext cx="4354322" cy="3182988"/>
            <a:chOff x="1541928" y="3065929"/>
            <a:chExt cx="5495366" cy="3101789"/>
          </a:xfrm>
        </p:grpSpPr>
        <p:sp>
          <p:nvSpPr>
            <p:cNvPr id="15" name="직사각형 14"/>
            <p:cNvSpPr/>
            <p:nvPr/>
          </p:nvSpPr>
          <p:spPr>
            <a:xfrm>
              <a:off x="1541929" y="3065929"/>
              <a:ext cx="5495365" cy="310178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541928" y="3074895"/>
              <a:ext cx="5495365" cy="43030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200" dirty="0" smtClean="0">
                  <a:solidFill>
                    <a:schemeClr val="tx1"/>
                  </a:solidFill>
                </a:rPr>
                <a:t> </a:t>
              </a:r>
              <a:r>
                <a:rPr lang="ko-KR" altLang="en-US" sz="1200" dirty="0" err="1" smtClean="0">
                  <a:solidFill>
                    <a:schemeClr val="tx1"/>
                  </a:solidFill>
                </a:rPr>
                <a:t>세미나명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     장소   날짜  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   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시간  신청자 수      결제상태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1680881" y="3572453"/>
              <a:ext cx="277906" cy="26444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2</a:t>
              </a:r>
              <a:endParaRPr lang="ko-KR" altLang="en-US" dirty="0"/>
            </a:p>
          </p:txBody>
        </p:sp>
      </p:grpSp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1233496"/>
              </p:ext>
            </p:extLst>
          </p:nvPr>
        </p:nvGraphicFramePr>
        <p:xfrm>
          <a:off x="8935624" y="2114202"/>
          <a:ext cx="2739907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39907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hj_user_m_myPage_semi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 예약 리스트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01424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1715081431"/>
              </p:ext>
            </p:extLst>
          </p:nvPr>
        </p:nvGraphicFramePr>
        <p:xfrm>
          <a:off x="8741782" y="3505079"/>
          <a:ext cx="2952330" cy="182490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예약한 세미나의 상세정보를 확인할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호스트의 경우 예약한 세미나의 정보를 수정하거나 세미나를 취소할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pSp>
        <p:nvGrpSpPr>
          <p:cNvPr id="2" name="그룹 1"/>
          <p:cNvGrpSpPr/>
          <p:nvPr/>
        </p:nvGrpSpPr>
        <p:grpSpPr>
          <a:xfrm>
            <a:off x="2481148" y="1368867"/>
            <a:ext cx="4289611" cy="5077620"/>
            <a:chOff x="1680881" y="1807274"/>
            <a:chExt cx="5356412" cy="4037711"/>
          </a:xfrm>
        </p:grpSpPr>
        <p:sp>
          <p:nvSpPr>
            <p:cNvPr id="3" name="직사각형 2"/>
            <p:cNvSpPr/>
            <p:nvPr/>
          </p:nvSpPr>
          <p:spPr>
            <a:xfrm>
              <a:off x="1680881" y="1807274"/>
              <a:ext cx="5356412" cy="4037711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28800" y="2095495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 smtClean="0"/>
                <a:t>세미나명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828800" y="2581166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smtClean="0"/>
                <a:t>장</a:t>
              </a:r>
              <a:r>
                <a:rPr lang="ko-KR" altLang="en-US" sz="1200"/>
                <a:t>소</a:t>
              </a:r>
              <a:r>
                <a:rPr lang="ko-KR" altLang="en-US" sz="120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828800" y="3290047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시</a:t>
              </a:r>
              <a:r>
                <a:rPr lang="ko-KR" altLang="en-US" sz="1200" dirty="0"/>
                <a:t>간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828800" y="2936394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날</a:t>
              </a:r>
              <a:r>
                <a:rPr lang="ko-KR" altLang="en-US" sz="1200" dirty="0"/>
                <a:t>짜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828800" y="3698393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신청자 수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828800" y="4164557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결제상태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642846" y="1926512"/>
              <a:ext cx="286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X</a:t>
              </a:r>
              <a:endParaRPr lang="ko-KR" altLang="en-US" dirty="0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3038891" y="5414682"/>
              <a:ext cx="730625" cy="3048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/>
                <a:t>수</a:t>
              </a:r>
              <a:r>
                <a:rPr lang="ko-KR" altLang="en-US" sz="1100" dirty="0"/>
                <a:t>정</a:t>
              </a: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4186518" y="5432312"/>
              <a:ext cx="758530" cy="3048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/>
                <a:t>취</a:t>
              </a:r>
              <a:r>
                <a:rPr lang="ko-KR" altLang="en-US" sz="1100" dirty="0"/>
                <a:t>소</a:t>
              </a: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1828800" y="1884367"/>
              <a:ext cx="215153" cy="226811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3</a:t>
              </a:r>
              <a:endParaRPr lang="ko-KR" altLang="en-US" dirty="0"/>
            </a:p>
          </p:txBody>
        </p:sp>
      </p:grp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2838552"/>
              </p:ext>
            </p:extLst>
          </p:nvPr>
        </p:nvGraphicFramePr>
        <p:xfrm>
          <a:off x="8630824" y="2319956"/>
          <a:ext cx="3120909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20909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hj_user_m_myPage_semi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 예약 리스트 조회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호스트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92293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586213669"/>
              </p:ext>
            </p:extLst>
          </p:nvPr>
        </p:nvGraphicFramePr>
        <p:xfrm>
          <a:off x="8817981" y="3352196"/>
          <a:ext cx="2952330" cy="182490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예약한 세미나의 상세정보를 확인할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게스트는 참여를 취소할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pSp>
        <p:nvGrpSpPr>
          <p:cNvPr id="2" name="그룹 1"/>
          <p:cNvGrpSpPr/>
          <p:nvPr/>
        </p:nvGrpSpPr>
        <p:grpSpPr>
          <a:xfrm>
            <a:off x="2515045" y="1246094"/>
            <a:ext cx="4259870" cy="5280212"/>
            <a:chOff x="1680882" y="1818037"/>
            <a:chExt cx="5356412" cy="4037711"/>
          </a:xfrm>
        </p:grpSpPr>
        <p:sp>
          <p:nvSpPr>
            <p:cNvPr id="3" name="직사각형 2"/>
            <p:cNvSpPr/>
            <p:nvPr/>
          </p:nvSpPr>
          <p:spPr>
            <a:xfrm>
              <a:off x="1680882" y="1818037"/>
              <a:ext cx="5356412" cy="4037711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28800" y="2095495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 smtClean="0"/>
                <a:t>세미나명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828800" y="2581166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smtClean="0"/>
                <a:t>장</a:t>
              </a:r>
              <a:r>
                <a:rPr lang="ko-KR" altLang="en-US" sz="1200"/>
                <a:t>소</a:t>
              </a:r>
              <a:r>
                <a:rPr lang="ko-KR" altLang="en-US" sz="120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828800" y="3290047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시</a:t>
              </a:r>
              <a:r>
                <a:rPr lang="ko-KR" altLang="en-US" sz="1200" dirty="0"/>
                <a:t>간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828800" y="2936394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날</a:t>
              </a:r>
              <a:r>
                <a:rPr lang="ko-KR" altLang="en-US" sz="1200" dirty="0"/>
                <a:t>짜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828800" y="3698393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신청자 수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828800" y="4164557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결제상태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642846" y="1926512"/>
              <a:ext cx="286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X</a:t>
              </a:r>
              <a:endParaRPr lang="ko-KR" altLang="en-US" dirty="0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3619452" y="5414682"/>
              <a:ext cx="1134132" cy="3048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/>
                <a:t>취소</a:t>
              </a:r>
              <a:endParaRPr lang="ko-KR" altLang="en-US" sz="1100" dirty="0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3971365" y="5141690"/>
              <a:ext cx="215153" cy="226811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3</a:t>
              </a:r>
              <a:endParaRPr lang="ko-KR" altLang="en-US" dirty="0"/>
            </a:p>
          </p:txBody>
        </p:sp>
      </p:grpSp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3473301"/>
              </p:ext>
            </p:extLst>
          </p:nvPr>
        </p:nvGraphicFramePr>
        <p:xfrm>
          <a:off x="8723957" y="1985449"/>
          <a:ext cx="3120909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20909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hj_user_m_myPage_semi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 예약 리스트 조회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게스트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56310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4164605405"/>
              </p:ext>
            </p:extLst>
          </p:nvPr>
        </p:nvGraphicFramePr>
        <p:xfrm>
          <a:off x="8775649" y="3467132"/>
          <a:ext cx="2952330" cy="202302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세미나 예약</a:t>
                      </a:r>
                      <a:r>
                        <a:rPr lang="ko-KR" altLang="en-US" sz="1300" b="0" u="none" strike="noStrike" cap="none" baseline="0" dirty="0" smtClean="0"/>
                        <a:t> 리스트를 확인할 수 있음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카테고리를 설정하여 주최하는 세미나인지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참여하는 세미나인지 볼 수 있음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해당하는 세미나의 리스트가 불러와지고 클릭 시 상세정보 확인을 위한 페이지로 이동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1801904" y="1228149"/>
            <a:ext cx="5316076" cy="53071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0387" y="1192295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밋</a:t>
            </a:r>
            <a:r>
              <a:rPr lang="ko-KR" altLang="en-US" dirty="0" err="1"/>
              <a:t>업</a:t>
            </a:r>
            <a:r>
              <a:rPr lang="ko-KR" altLang="en-US" dirty="0" smtClean="0"/>
              <a:t> 예약 리스트</a:t>
            </a:r>
            <a:endParaRPr lang="ko-KR" altLang="en-US" dirty="0"/>
          </a:p>
        </p:txBody>
      </p:sp>
      <p:grpSp>
        <p:nvGrpSpPr>
          <p:cNvPr id="13" name="그룹 12"/>
          <p:cNvGrpSpPr/>
          <p:nvPr/>
        </p:nvGrpSpPr>
        <p:grpSpPr>
          <a:xfrm>
            <a:off x="3408220" y="1632845"/>
            <a:ext cx="1967913" cy="366081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주</a:t>
              </a:r>
              <a:r>
                <a:rPr lang="ko-KR" altLang="en-US" sz="1400" dirty="0">
                  <a:solidFill>
                    <a:schemeClr val="tx1"/>
                  </a:solidFill>
                </a:rPr>
                <a:t>최</a:t>
              </a: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3408220" y="1998928"/>
            <a:ext cx="1967913" cy="51117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주최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참</a:t>
            </a:r>
            <a:r>
              <a:rPr lang="ko-KR" altLang="en-US" sz="1400" dirty="0">
                <a:solidFill>
                  <a:schemeClr val="tx1"/>
                </a:solidFill>
              </a:rPr>
              <a:t>여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1676400" y="2671471"/>
            <a:ext cx="5441579" cy="3863789"/>
            <a:chOff x="1402975" y="3065929"/>
            <a:chExt cx="5634319" cy="3101789"/>
          </a:xfrm>
        </p:grpSpPr>
        <p:sp>
          <p:nvSpPr>
            <p:cNvPr id="15" name="직사각형 14"/>
            <p:cNvSpPr/>
            <p:nvPr/>
          </p:nvSpPr>
          <p:spPr>
            <a:xfrm>
              <a:off x="1541929" y="3065929"/>
              <a:ext cx="5495365" cy="310178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541928" y="3074894"/>
              <a:ext cx="5495365" cy="43030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200" dirty="0" smtClean="0">
                  <a:solidFill>
                    <a:schemeClr val="tx1"/>
                  </a:solidFill>
                </a:rPr>
                <a:t> </a:t>
              </a:r>
              <a:r>
                <a:rPr lang="ko-KR" altLang="en-US" sz="1200" dirty="0" err="1" smtClean="0">
                  <a:solidFill>
                    <a:schemeClr val="tx1"/>
                  </a:solidFill>
                </a:rPr>
                <a:t>세미나명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       장소        날짜</a:t>
              </a:r>
              <a:r>
                <a:rPr lang="en-US" altLang="ko-KR" sz="1200" dirty="0">
                  <a:solidFill>
                    <a:schemeClr val="tx1"/>
                  </a:solidFill>
                </a:rPr>
                <a:t> 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      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시간          신청자 수          결제상태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1402975" y="3572453"/>
              <a:ext cx="277906" cy="26444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4</a:t>
              </a:r>
              <a:endParaRPr lang="ko-KR" altLang="en-US" dirty="0"/>
            </a:p>
          </p:txBody>
        </p:sp>
      </p:grpSp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1725328"/>
              </p:ext>
            </p:extLst>
          </p:nvPr>
        </p:nvGraphicFramePr>
        <p:xfrm>
          <a:off x="8723957" y="2125906"/>
          <a:ext cx="3120909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20909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hj_user_m_myPage_meetup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밋</a:t>
            </a:r>
            <a:r>
              <a:rPr lang="ko-KR" altLang="en-US" sz="2500" b="1" dirty="0" err="1">
                <a:solidFill>
                  <a:schemeClr val="bg1"/>
                </a:solidFill>
                <a:latin typeface="+mj-lt"/>
              </a:rPr>
              <a:t>업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예약 리스트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17634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39254778"/>
              </p:ext>
            </p:extLst>
          </p:nvPr>
        </p:nvGraphicFramePr>
        <p:xfrm>
          <a:off x="8868781" y="3473828"/>
          <a:ext cx="2952330" cy="182490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예약한 세미나의 상세정보를 확인할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err="1" smtClean="0"/>
                        <a:t>밋업</a:t>
                      </a:r>
                      <a:r>
                        <a:rPr lang="ko-KR" altLang="en-US" sz="1300" b="0" u="none" strike="noStrike" cap="none" dirty="0" smtClean="0"/>
                        <a:t> 참여를 취소할 수도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pSp>
        <p:nvGrpSpPr>
          <p:cNvPr id="2" name="그룹 1"/>
          <p:cNvGrpSpPr/>
          <p:nvPr/>
        </p:nvGrpSpPr>
        <p:grpSpPr>
          <a:xfrm>
            <a:off x="2723480" y="1613734"/>
            <a:ext cx="3915854" cy="4663445"/>
            <a:chOff x="1680882" y="1818037"/>
            <a:chExt cx="5356412" cy="4037711"/>
          </a:xfrm>
        </p:grpSpPr>
        <p:sp>
          <p:nvSpPr>
            <p:cNvPr id="3" name="직사각형 2"/>
            <p:cNvSpPr/>
            <p:nvPr/>
          </p:nvSpPr>
          <p:spPr>
            <a:xfrm>
              <a:off x="1680882" y="1818037"/>
              <a:ext cx="5356412" cy="4037711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28800" y="2095495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 smtClean="0"/>
                <a:t>세미나명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828800" y="2581166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smtClean="0"/>
                <a:t>장</a:t>
              </a:r>
              <a:r>
                <a:rPr lang="ko-KR" altLang="en-US" sz="1200"/>
                <a:t>소</a:t>
              </a:r>
              <a:r>
                <a:rPr lang="ko-KR" altLang="en-US" sz="120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828800" y="3290047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시</a:t>
              </a:r>
              <a:r>
                <a:rPr lang="ko-KR" altLang="en-US" sz="1200" dirty="0"/>
                <a:t>간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828800" y="2936394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날</a:t>
              </a:r>
              <a:r>
                <a:rPr lang="ko-KR" altLang="en-US" sz="1200" dirty="0"/>
                <a:t>짜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828800" y="3698393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신청자 수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828800" y="4164557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결제상태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3809871" y="5414682"/>
              <a:ext cx="896658" cy="3048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/>
                <a:t>취</a:t>
              </a:r>
              <a:r>
                <a:rPr lang="ko-KR" altLang="en-US" sz="1100" dirty="0"/>
                <a:t>소</a:t>
              </a: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1828800" y="1884367"/>
              <a:ext cx="215153" cy="226811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5</a:t>
              </a:r>
              <a:endParaRPr lang="ko-KR" altLang="en-US" dirty="0"/>
            </a:p>
          </p:txBody>
        </p:sp>
      </p:grpSp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6258016"/>
              </p:ext>
            </p:extLst>
          </p:nvPr>
        </p:nvGraphicFramePr>
        <p:xfrm>
          <a:off x="8774757" y="1994534"/>
          <a:ext cx="3120909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20909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hj_user_m_myPage_meetup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밋</a:t>
            </a:r>
            <a:r>
              <a:rPr lang="ko-KR" altLang="en-US" sz="2500" b="1" dirty="0" err="1">
                <a:solidFill>
                  <a:schemeClr val="bg1"/>
                </a:solidFill>
                <a:latin typeface="+mj-lt"/>
              </a:rPr>
              <a:t>업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예약 리스트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상세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04748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4411133" y="2852936"/>
            <a:ext cx="6016507" cy="2145310"/>
          </a:xfrm>
        </p:spPr>
        <p:txBody>
          <a:bodyPr/>
          <a:lstStyle/>
          <a:p>
            <a:r>
              <a:rPr lang="ko-KR" altLang="en-US" b="1" smtClean="0"/>
              <a:t>화면 설계 및 구현</a:t>
            </a:r>
            <a:endParaRPr lang="ko-KR" altLang="en-US" b="1" dirty="0"/>
          </a:p>
        </p:txBody>
      </p:sp>
      <p:sp>
        <p:nvSpPr>
          <p:cNvPr id="31" name="제목 1"/>
          <p:cNvSpPr txBox="1">
            <a:spLocks/>
          </p:cNvSpPr>
          <p:nvPr/>
        </p:nvSpPr>
        <p:spPr>
          <a:xfrm>
            <a:off x="7110113" y="4201323"/>
            <a:ext cx="4056452" cy="79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sz="2500" dirty="0"/>
              <a:t>지식공유 플랫폼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144192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4255993580"/>
              </p:ext>
            </p:extLst>
          </p:nvPr>
        </p:nvGraphicFramePr>
        <p:xfrm>
          <a:off x="8741781" y="3197678"/>
          <a:ext cx="2952330" cy="261738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6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문의사항을 관리하는 페이지로 크게 문의한 것과 문의 받은 내용을 분류하여 확인할 수 있고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문의한 것을 확인하는 경우 어떤 대상에 대해 확인하는 것인지 확인하고 답변상태를 확인할</a:t>
                      </a:r>
                      <a:r>
                        <a:rPr lang="ko-KR" altLang="en-US" sz="1300" b="0" u="none" strike="noStrike" cap="none" baseline="0" dirty="0" smtClean="0"/>
                        <a:t> </a:t>
                      </a:r>
                      <a:r>
                        <a:rPr lang="ko-KR" altLang="en-US" sz="1300" b="0" u="none" strike="noStrike" cap="none" baseline="0" dirty="0" err="1" smtClean="0"/>
                        <a:t>수있다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해당하는 문의를 클릭하면 상세정보를 확인할 수 있는 페이지로 이동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1881691" y="1165405"/>
            <a:ext cx="4986005" cy="56119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359036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문의사항 관리</a:t>
            </a:r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2327331" y="1784624"/>
            <a:ext cx="1541929" cy="1314450"/>
            <a:chOff x="5272238" y="1836640"/>
            <a:chExt cx="1541929" cy="1314450"/>
          </a:xfrm>
        </p:grpSpPr>
        <p:grpSp>
          <p:nvGrpSpPr>
            <p:cNvPr id="13" name="그룹 12"/>
            <p:cNvGrpSpPr/>
            <p:nvPr/>
          </p:nvGrpSpPr>
          <p:grpSpPr>
            <a:xfrm>
              <a:off x="5272238" y="1836640"/>
              <a:ext cx="1541929" cy="367553"/>
              <a:chOff x="5585012" y="2095495"/>
              <a:chExt cx="1541929" cy="367553"/>
            </a:xfrm>
          </p:grpSpPr>
          <p:sp>
            <p:nvSpPr>
              <p:cNvPr id="9" name="직사각형 8"/>
              <p:cNvSpPr/>
              <p:nvPr/>
            </p:nvSpPr>
            <p:spPr>
              <a:xfrm>
                <a:off x="5585012" y="2095495"/>
                <a:ext cx="1541929" cy="36755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400" dirty="0" err="1" smtClean="0">
                    <a:solidFill>
                      <a:schemeClr val="tx1"/>
                    </a:solidFill>
                  </a:rPr>
                  <a:t>세미나</a:t>
                </a:r>
                <a:r>
                  <a:rPr lang="ko-KR" altLang="en-US" sz="1400" dirty="0" err="1">
                    <a:solidFill>
                      <a:schemeClr val="tx1"/>
                    </a:solidFill>
                  </a:rPr>
                  <a:t>존</a:t>
                </a:r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이등변 삼각형 11"/>
              <p:cNvSpPr/>
              <p:nvPr/>
            </p:nvSpPr>
            <p:spPr>
              <a:xfrm flipV="1">
                <a:off x="6822140" y="2227711"/>
                <a:ext cx="215154" cy="174816"/>
              </a:xfrm>
              <a:prstGeom prst="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4" name="직사각형 13"/>
            <p:cNvSpPr/>
            <p:nvPr/>
          </p:nvSpPr>
          <p:spPr>
            <a:xfrm>
              <a:off x="5272238" y="2198586"/>
              <a:ext cx="1541928" cy="95250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400" dirty="0" err="1" smtClean="0">
                  <a:solidFill>
                    <a:schemeClr val="tx1"/>
                  </a:solidFill>
                </a:rPr>
                <a:t>QnA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세미나존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세미나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밋업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1873539" y="3197678"/>
            <a:ext cx="5002309" cy="3579640"/>
            <a:chOff x="1649503" y="3164533"/>
            <a:chExt cx="5504335" cy="3101789"/>
          </a:xfrm>
        </p:grpSpPr>
        <p:sp>
          <p:nvSpPr>
            <p:cNvPr id="15" name="직사각형 14"/>
            <p:cNvSpPr/>
            <p:nvPr/>
          </p:nvSpPr>
          <p:spPr>
            <a:xfrm>
              <a:off x="1649503" y="3164533"/>
              <a:ext cx="5495365" cy="310178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658473" y="3164533"/>
              <a:ext cx="5495365" cy="43030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200" dirty="0" smtClean="0">
                  <a:solidFill>
                    <a:schemeClr val="tx1"/>
                  </a:solidFill>
                </a:rPr>
                <a:t>   제목               날짜                문의 대상            답변상태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4316502" y="3810000"/>
              <a:ext cx="277906" cy="26444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6</a:t>
              </a:r>
              <a:endParaRPr lang="ko-KR" altLang="en-US" dirty="0"/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5326023" y="1809736"/>
            <a:ext cx="1196791" cy="920026"/>
            <a:chOff x="6814164" y="1850069"/>
            <a:chExt cx="1196791" cy="920026"/>
          </a:xfrm>
        </p:grpSpPr>
        <p:grpSp>
          <p:nvGrpSpPr>
            <p:cNvPr id="18" name="그룹 17"/>
            <p:cNvGrpSpPr/>
            <p:nvPr/>
          </p:nvGrpSpPr>
          <p:grpSpPr>
            <a:xfrm>
              <a:off x="6814166" y="1850069"/>
              <a:ext cx="1196789" cy="367553"/>
              <a:chOff x="5585012" y="2095495"/>
              <a:chExt cx="1541929" cy="367553"/>
            </a:xfrm>
          </p:grpSpPr>
          <p:sp>
            <p:nvSpPr>
              <p:cNvPr id="19" name="직사각형 18"/>
              <p:cNvSpPr/>
              <p:nvPr/>
            </p:nvSpPr>
            <p:spPr>
              <a:xfrm>
                <a:off x="5585012" y="2095495"/>
                <a:ext cx="1541929" cy="36755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400" dirty="0" smtClean="0">
                    <a:solidFill>
                      <a:schemeClr val="tx1"/>
                    </a:solidFill>
                  </a:rPr>
                  <a:t>문의 한 것</a:t>
                </a:r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이등변 삼각형 19"/>
              <p:cNvSpPr/>
              <p:nvPr/>
            </p:nvSpPr>
            <p:spPr>
              <a:xfrm flipV="1">
                <a:off x="6822140" y="2227711"/>
                <a:ext cx="215154" cy="174816"/>
              </a:xfrm>
              <a:prstGeom prst="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1" name="직사각형 20"/>
            <p:cNvSpPr/>
            <p:nvPr/>
          </p:nvSpPr>
          <p:spPr>
            <a:xfrm>
              <a:off x="6814164" y="2225463"/>
              <a:ext cx="1196789" cy="5446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문의 한 것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문의 받은 것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1783286"/>
              </p:ext>
            </p:extLst>
          </p:nvPr>
        </p:nvGraphicFramePr>
        <p:xfrm>
          <a:off x="8690090" y="1635260"/>
          <a:ext cx="3120909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20909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hj_user_m_myPage_qna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3" name="TextBox 22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문의사항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한 것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관리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30880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5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327409289"/>
              </p:ext>
            </p:extLst>
          </p:nvPr>
        </p:nvGraphicFramePr>
        <p:xfrm>
          <a:off x="8902648" y="3220935"/>
          <a:ext cx="2952330" cy="8077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6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내가 문의한 내용의 상세를 확인 할 수 있다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pSp>
        <p:nvGrpSpPr>
          <p:cNvPr id="2" name="그룹 1"/>
          <p:cNvGrpSpPr/>
          <p:nvPr/>
        </p:nvGrpSpPr>
        <p:grpSpPr>
          <a:xfrm>
            <a:off x="2474260" y="1210450"/>
            <a:ext cx="4493234" cy="5414467"/>
            <a:chOff x="1680882" y="1818037"/>
            <a:chExt cx="5356412" cy="4037711"/>
          </a:xfrm>
        </p:grpSpPr>
        <p:grpSp>
          <p:nvGrpSpPr>
            <p:cNvPr id="13" name="그룹 12"/>
            <p:cNvGrpSpPr/>
            <p:nvPr/>
          </p:nvGrpSpPr>
          <p:grpSpPr>
            <a:xfrm>
              <a:off x="5272238" y="1836640"/>
              <a:ext cx="1541929" cy="367553"/>
              <a:chOff x="5585012" y="2095495"/>
              <a:chExt cx="1541929" cy="367553"/>
            </a:xfrm>
          </p:grpSpPr>
          <p:sp>
            <p:nvSpPr>
              <p:cNvPr id="9" name="직사각형 8"/>
              <p:cNvSpPr/>
              <p:nvPr/>
            </p:nvSpPr>
            <p:spPr>
              <a:xfrm>
                <a:off x="5585012" y="2095495"/>
                <a:ext cx="1541929" cy="36755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400" dirty="0" err="1" smtClean="0">
                    <a:solidFill>
                      <a:schemeClr val="tx1"/>
                    </a:solidFill>
                  </a:rPr>
                  <a:t>세미나</a:t>
                </a:r>
                <a:r>
                  <a:rPr lang="ko-KR" altLang="en-US" sz="1400" dirty="0" err="1">
                    <a:solidFill>
                      <a:schemeClr val="tx1"/>
                    </a:solidFill>
                  </a:rPr>
                  <a:t>존</a:t>
                </a:r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이등변 삼각형 11"/>
              <p:cNvSpPr/>
              <p:nvPr/>
            </p:nvSpPr>
            <p:spPr>
              <a:xfrm flipV="1">
                <a:off x="6822140" y="2227711"/>
                <a:ext cx="215154" cy="174816"/>
              </a:xfrm>
              <a:prstGeom prst="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4" name="직사각형 13"/>
            <p:cNvSpPr/>
            <p:nvPr/>
          </p:nvSpPr>
          <p:spPr>
            <a:xfrm>
              <a:off x="5272238" y="2198586"/>
              <a:ext cx="1541928" cy="95250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400" dirty="0" err="1" smtClean="0">
                  <a:solidFill>
                    <a:schemeClr val="tx1"/>
                  </a:solidFill>
                </a:rPr>
                <a:t>QnA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세미나존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세미나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밋업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1680882" y="1818037"/>
              <a:ext cx="5356412" cy="4037711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828800" y="2095495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제</a:t>
              </a:r>
              <a:r>
                <a:rPr lang="ko-KR" altLang="en-US" sz="1200" dirty="0"/>
                <a:t>목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875867" y="2836187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시</a:t>
              </a:r>
              <a:r>
                <a:rPr lang="ko-KR" altLang="en-US" sz="1200" dirty="0"/>
                <a:t>간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866897" y="2498230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날</a:t>
              </a:r>
              <a:r>
                <a:rPr lang="ko-KR" altLang="en-US" sz="1200" dirty="0"/>
                <a:t>짜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828800" y="4164557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답변내</a:t>
              </a:r>
              <a:r>
                <a:rPr lang="ko-KR" altLang="en-US" sz="1200" dirty="0"/>
                <a:t>용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3928782" y="5414682"/>
              <a:ext cx="765799" cy="3048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/>
                <a:t>확</a:t>
              </a:r>
              <a:r>
                <a:rPr lang="ko-KR" altLang="en-US" sz="1100" dirty="0"/>
                <a:t>인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875867" y="3602889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내용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875867" y="3164533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문의 대상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6642846" y="1926512"/>
              <a:ext cx="286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X</a:t>
              </a:r>
              <a:endParaRPr lang="ko-KR" altLang="en-US" dirty="0"/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1828800" y="1850069"/>
              <a:ext cx="286871" cy="293603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6</a:t>
              </a:r>
              <a:endParaRPr lang="ko-KR" altLang="en-US" dirty="0"/>
            </a:p>
          </p:txBody>
        </p:sp>
      </p:grpSp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9737963"/>
              </p:ext>
            </p:extLst>
          </p:nvPr>
        </p:nvGraphicFramePr>
        <p:xfrm>
          <a:off x="8766290" y="1739815"/>
          <a:ext cx="3120909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20909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hj_user_m_myPage_qna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1" name="TextBox 20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문의사항 관리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한 것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상세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08046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240390975"/>
              </p:ext>
            </p:extLst>
          </p:nvPr>
        </p:nvGraphicFramePr>
        <p:xfrm>
          <a:off x="8894182" y="3280785"/>
          <a:ext cx="2952330" cy="182490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7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문의 받은 것을 확인하는 페이지로 어떤 대상에 대해 문의했는지 보여준다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해당하는 세미나의 리스트가 불러와지고 클릭 시 확인 가능한 페이지로 이동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2081120" y="1183335"/>
            <a:ext cx="4965866" cy="55670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376966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문의사항 관리</a:t>
            </a:r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2385598" y="1692068"/>
            <a:ext cx="1541929" cy="1314450"/>
            <a:chOff x="5119833" y="1836640"/>
            <a:chExt cx="1541929" cy="1314450"/>
          </a:xfrm>
        </p:grpSpPr>
        <p:grpSp>
          <p:nvGrpSpPr>
            <p:cNvPr id="13" name="그룹 12"/>
            <p:cNvGrpSpPr/>
            <p:nvPr/>
          </p:nvGrpSpPr>
          <p:grpSpPr>
            <a:xfrm>
              <a:off x="5119833" y="1836640"/>
              <a:ext cx="1541929" cy="367553"/>
              <a:chOff x="5585012" y="2095495"/>
              <a:chExt cx="1541929" cy="367553"/>
            </a:xfrm>
          </p:grpSpPr>
          <p:sp>
            <p:nvSpPr>
              <p:cNvPr id="9" name="직사각형 8"/>
              <p:cNvSpPr/>
              <p:nvPr/>
            </p:nvSpPr>
            <p:spPr>
              <a:xfrm>
                <a:off x="5585012" y="2095495"/>
                <a:ext cx="1541929" cy="36755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400" dirty="0" err="1" smtClean="0">
                    <a:solidFill>
                      <a:schemeClr val="tx1"/>
                    </a:solidFill>
                  </a:rPr>
                  <a:t>세미나</a:t>
                </a:r>
                <a:r>
                  <a:rPr lang="ko-KR" altLang="en-US" sz="1400" dirty="0" err="1">
                    <a:solidFill>
                      <a:schemeClr val="tx1"/>
                    </a:solidFill>
                  </a:rPr>
                  <a:t>존</a:t>
                </a:r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이등변 삼각형 11"/>
              <p:cNvSpPr/>
              <p:nvPr/>
            </p:nvSpPr>
            <p:spPr>
              <a:xfrm flipV="1">
                <a:off x="6822140" y="2227711"/>
                <a:ext cx="215154" cy="174816"/>
              </a:xfrm>
              <a:prstGeom prst="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4" name="직사각형 13"/>
            <p:cNvSpPr/>
            <p:nvPr/>
          </p:nvSpPr>
          <p:spPr>
            <a:xfrm>
              <a:off x="5119833" y="2198586"/>
              <a:ext cx="1541928" cy="95250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400" dirty="0" err="1" smtClean="0">
                  <a:solidFill>
                    <a:schemeClr val="tx1"/>
                  </a:solidFill>
                </a:rPr>
                <a:t>QnA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세미나존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세미나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밋업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1838493" y="2953892"/>
            <a:ext cx="5208492" cy="3796532"/>
            <a:chOff x="1380567" y="3032313"/>
            <a:chExt cx="5773271" cy="3234009"/>
          </a:xfrm>
        </p:grpSpPr>
        <p:sp>
          <p:nvSpPr>
            <p:cNvPr id="15" name="직사각형 14"/>
            <p:cNvSpPr/>
            <p:nvPr/>
          </p:nvSpPr>
          <p:spPr>
            <a:xfrm>
              <a:off x="1649503" y="3164533"/>
              <a:ext cx="5495365" cy="310178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658473" y="3164533"/>
              <a:ext cx="5495365" cy="43030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200" dirty="0" smtClean="0">
                  <a:solidFill>
                    <a:schemeClr val="tx1"/>
                  </a:solidFill>
                </a:rPr>
                <a:t>   제목              날짜                 문의대상     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 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         답변상태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1380567" y="3032313"/>
              <a:ext cx="277906" cy="26444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7</a:t>
              </a:r>
              <a:endParaRPr lang="ko-KR" altLang="en-US" dirty="0"/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4850888" y="1715586"/>
            <a:ext cx="1406472" cy="853898"/>
            <a:chOff x="6661759" y="1850069"/>
            <a:chExt cx="1406472" cy="853898"/>
          </a:xfrm>
        </p:grpSpPr>
        <p:grpSp>
          <p:nvGrpSpPr>
            <p:cNvPr id="18" name="그룹 17"/>
            <p:cNvGrpSpPr/>
            <p:nvPr/>
          </p:nvGrpSpPr>
          <p:grpSpPr>
            <a:xfrm>
              <a:off x="6661762" y="1850069"/>
              <a:ext cx="1406469" cy="367553"/>
              <a:chOff x="5585012" y="2095495"/>
              <a:chExt cx="1812078" cy="367553"/>
            </a:xfrm>
          </p:grpSpPr>
          <p:sp>
            <p:nvSpPr>
              <p:cNvPr id="19" name="직사각형 18"/>
              <p:cNvSpPr/>
              <p:nvPr/>
            </p:nvSpPr>
            <p:spPr>
              <a:xfrm>
                <a:off x="5585012" y="2095495"/>
                <a:ext cx="1812078" cy="36755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400" smtClean="0">
                    <a:solidFill>
                      <a:schemeClr val="tx1"/>
                    </a:solidFill>
                  </a:rPr>
                  <a:t>문의 받은 </a:t>
                </a:r>
                <a:r>
                  <a:rPr lang="ko-KR" altLang="en-US" sz="1400" dirty="0" smtClean="0">
                    <a:solidFill>
                      <a:schemeClr val="tx1"/>
                    </a:solidFill>
                  </a:rPr>
                  <a:t>것</a:t>
                </a:r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이등변 삼각형 19"/>
              <p:cNvSpPr/>
              <p:nvPr/>
            </p:nvSpPr>
            <p:spPr>
              <a:xfrm flipV="1">
                <a:off x="7126937" y="2227711"/>
                <a:ext cx="215154" cy="174816"/>
              </a:xfrm>
              <a:prstGeom prst="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1" name="직사각형 20"/>
            <p:cNvSpPr/>
            <p:nvPr/>
          </p:nvSpPr>
          <p:spPr>
            <a:xfrm>
              <a:off x="6661759" y="2225462"/>
              <a:ext cx="1406472" cy="47850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문의 한 것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문의 받은 것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2974554"/>
              </p:ext>
            </p:extLst>
          </p:nvPr>
        </p:nvGraphicFramePr>
        <p:xfrm>
          <a:off x="8757824" y="2086278"/>
          <a:ext cx="3120909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20909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hj_user_m_myPage_qna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3" name="TextBox 22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문의사항 관리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받은 것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27836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400465570"/>
              </p:ext>
            </p:extLst>
          </p:nvPr>
        </p:nvGraphicFramePr>
        <p:xfrm>
          <a:off x="8834915" y="3311317"/>
          <a:ext cx="2952330" cy="169167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7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상세 문의 내용을 보여주는 페이지이다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문의를 받은 경우 답변하기 버튼이 있고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해당 버튼을 클릭하여 이동한 페이지에서 답변내용 입력 가능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pSp>
        <p:nvGrpSpPr>
          <p:cNvPr id="2" name="그룹 1"/>
          <p:cNvGrpSpPr/>
          <p:nvPr/>
        </p:nvGrpSpPr>
        <p:grpSpPr>
          <a:xfrm>
            <a:off x="2603763" y="1225797"/>
            <a:ext cx="4209915" cy="5186790"/>
            <a:chOff x="1680882" y="1818037"/>
            <a:chExt cx="5356412" cy="4037711"/>
          </a:xfrm>
        </p:grpSpPr>
        <p:grpSp>
          <p:nvGrpSpPr>
            <p:cNvPr id="13" name="그룹 12"/>
            <p:cNvGrpSpPr/>
            <p:nvPr/>
          </p:nvGrpSpPr>
          <p:grpSpPr>
            <a:xfrm>
              <a:off x="5119833" y="1836640"/>
              <a:ext cx="1541929" cy="367553"/>
              <a:chOff x="5585012" y="2095495"/>
              <a:chExt cx="1541929" cy="367553"/>
            </a:xfrm>
          </p:grpSpPr>
          <p:sp>
            <p:nvSpPr>
              <p:cNvPr id="9" name="직사각형 8"/>
              <p:cNvSpPr/>
              <p:nvPr/>
            </p:nvSpPr>
            <p:spPr>
              <a:xfrm>
                <a:off x="5585012" y="2095495"/>
                <a:ext cx="1541929" cy="36755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400" dirty="0" err="1" smtClean="0">
                    <a:solidFill>
                      <a:schemeClr val="tx1"/>
                    </a:solidFill>
                  </a:rPr>
                  <a:t>세미나</a:t>
                </a:r>
                <a:r>
                  <a:rPr lang="ko-KR" altLang="en-US" sz="1400" dirty="0" err="1">
                    <a:solidFill>
                      <a:schemeClr val="tx1"/>
                    </a:solidFill>
                  </a:rPr>
                  <a:t>존</a:t>
                </a:r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이등변 삼각형 11"/>
              <p:cNvSpPr/>
              <p:nvPr/>
            </p:nvSpPr>
            <p:spPr>
              <a:xfrm flipV="1">
                <a:off x="6822140" y="2227711"/>
                <a:ext cx="215154" cy="174816"/>
              </a:xfrm>
              <a:prstGeom prst="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4" name="직사각형 13"/>
            <p:cNvSpPr/>
            <p:nvPr/>
          </p:nvSpPr>
          <p:spPr>
            <a:xfrm>
              <a:off x="5119833" y="2198586"/>
              <a:ext cx="1541928" cy="95250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400" dirty="0" err="1" smtClean="0">
                  <a:solidFill>
                    <a:schemeClr val="tx1"/>
                  </a:solidFill>
                </a:rPr>
                <a:t>QnA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세미나존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세미나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밋업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1680882" y="1818037"/>
              <a:ext cx="5356412" cy="4037711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828800" y="2095495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제</a:t>
              </a:r>
              <a:r>
                <a:rPr lang="ko-KR" altLang="en-US" sz="1200" dirty="0"/>
                <a:t>목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866897" y="2498230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날</a:t>
              </a:r>
              <a:r>
                <a:rPr lang="ko-KR" altLang="en-US" sz="1200" dirty="0"/>
                <a:t>짜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875867" y="2836187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시</a:t>
              </a:r>
              <a:r>
                <a:rPr lang="ko-KR" altLang="en-US" sz="1200" dirty="0"/>
                <a:t>간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875867" y="3164533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문의 대상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875867" y="3602889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내용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828800" y="4164557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답변내</a:t>
              </a:r>
              <a:r>
                <a:rPr lang="ko-KR" altLang="en-US" sz="1200" dirty="0"/>
                <a:t>용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3660606" y="5414682"/>
              <a:ext cx="1396961" cy="3048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/>
                <a:t>답변하</a:t>
              </a:r>
              <a:r>
                <a:rPr lang="ko-KR" altLang="en-US" sz="1100" dirty="0"/>
                <a:t>기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6642846" y="1926512"/>
              <a:ext cx="286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X</a:t>
              </a:r>
              <a:endParaRPr lang="ko-KR" altLang="en-US" dirty="0"/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1727944" y="1934146"/>
              <a:ext cx="277906" cy="26444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7</a:t>
              </a:r>
              <a:endParaRPr lang="ko-KR" altLang="en-US" dirty="0"/>
            </a:p>
          </p:txBody>
        </p:sp>
      </p:grpSp>
      <p:graphicFrame>
        <p:nvGraphicFramePr>
          <p:cNvPr id="35" name="표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5604308"/>
              </p:ext>
            </p:extLst>
          </p:nvPr>
        </p:nvGraphicFramePr>
        <p:xfrm>
          <a:off x="8774757" y="2019977"/>
          <a:ext cx="3120909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20909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hj_user_m_myPage_qna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1" name="TextBox 20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문의사항 관리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받은 것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 -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상세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54041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555786747"/>
              </p:ext>
            </p:extLst>
          </p:nvPr>
        </p:nvGraphicFramePr>
        <p:xfrm>
          <a:off x="8860315" y="3480009"/>
          <a:ext cx="2952330" cy="208791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8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err="1" smtClean="0"/>
                        <a:t>세미나존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세미나</a:t>
                      </a:r>
                      <a:r>
                        <a:rPr lang="en-US" altLang="ko-KR" sz="1300" b="0" u="none" strike="noStrike" cap="none" dirty="0" smtClean="0"/>
                        <a:t>/</a:t>
                      </a:r>
                      <a:r>
                        <a:rPr lang="ko-KR" altLang="en-US" sz="1300" b="0" u="none" strike="noStrike" cap="none" dirty="0" err="1" smtClean="0"/>
                        <a:t>밋업에</a:t>
                      </a:r>
                      <a:r>
                        <a:rPr lang="ko-KR" altLang="en-US" sz="1300" b="0" u="none" strike="noStrike" cap="none" dirty="0" smtClean="0"/>
                        <a:t> 대한 후기를 등록할 수 있는 페이지로 각각에 대해 이용후기를 등록할</a:t>
                      </a:r>
                      <a:r>
                        <a:rPr lang="en-US" altLang="ko-KR" sz="1300" b="0" u="none" strike="noStrike" cap="none" baseline="0" dirty="0" smtClean="0"/>
                        <a:t> </a:t>
                      </a:r>
                      <a:r>
                        <a:rPr lang="ko-KR" altLang="en-US" sz="1300" b="0" u="none" strike="noStrike" cap="none" baseline="0" dirty="0" smtClean="0"/>
                        <a:t>수 있다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후기등록여부가 표시되며 해당 리스트를 클릭하여 이동한 페이지에서 등록한 후기를 확인할 수 있다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pSp>
        <p:nvGrpSpPr>
          <p:cNvPr id="7" name="그룹 6"/>
          <p:cNvGrpSpPr/>
          <p:nvPr/>
        </p:nvGrpSpPr>
        <p:grpSpPr>
          <a:xfrm>
            <a:off x="2277035" y="1201265"/>
            <a:ext cx="4312023" cy="5369864"/>
            <a:chOff x="1775011" y="1201265"/>
            <a:chExt cx="4814048" cy="5369864"/>
          </a:xfrm>
        </p:grpSpPr>
        <p:sp>
          <p:nvSpPr>
            <p:cNvPr id="4" name="직사각형 3"/>
            <p:cNvSpPr/>
            <p:nvPr/>
          </p:nvSpPr>
          <p:spPr>
            <a:xfrm>
              <a:off x="1891553" y="1201265"/>
              <a:ext cx="4697506" cy="536986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3339352" y="1362630"/>
              <a:ext cx="23846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/>
                <a:t>이용후기 관리</a:t>
              </a:r>
              <a:endParaRPr lang="ko-KR" altLang="en-US" dirty="0"/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4580965" y="1801874"/>
              <a:ext cx="1541929" cy="880788"/>
              <a:chOff x="5585012" y="2095495"/>
              <a:chExt cx="1541929" cy="880788"/>
            </a:xfrm>
          </p:grpSpPr>
          <p:grpSp>
            <p:nvGrpSpPr>
              <p:cNvPr id="13" name="그룹 12"/>
              <p:cNvGrpSpPr/>
              <p:nvPr/>
            </p:nvGrpSpPr>
            <p:grpSpPr>
              <a:xfrm>
                <a:off x="5585012" y="2095495"/>
                <a:ext cx="1541929" cy="367553"/>
                <a:chOff x="5585012" y="2095495"/>
                <a:chExt cx="1541929" cy="367553"/>
              </a:xfrm>
            </p:grpSpPr>
            <p:sp>
              <p:nvSpPr>
                <p:cNvPr id="9" name="직사각형 8"/>
                <p:cNvSpPr/>
                <p:nvPr/>
              </p:nvSpPr>
              <p:spPr>
                <a:xfrm>
                  <a:off x="5585012" y="2095495"/>
                  <a:ext cx="1541929" cy="367553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ko-KR" altLang="en-US" sz="1400" dirty="0" err="1" smtClean="0">
                      <a:solidFill>
                        <a:schemeClr val="tx1"/>
                      </a:solidFill>
                    </a:rPr>
                    <a:t>세미나존</a:t>
                  </a:r>
                  <a:endParaRPr lang="ko-KR" altLang="en-US" sz="1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" name="이등변 삼각형 11"/>
                <p:cNvSpPr/>
                <p:nvPr/>
              </p:nvSpPr>
              <p:spPr>
                <a:xfrm flipV="1">
                  <a:off x="6822140" y="2227711"/>
                  <a:ext cx="215154" cy="174816"/>
                </a:xfrm>
                <a:prstGeom prst="triangl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4" name="직사각형 13"/>
              <p:cNvSpPr/>
              <p:nvPr/>
            </p:nvSpPr>
            <p:spPr>
              <a:xfrm>
                <a:off x="5585012" y="2463049"/>
                <a:ext cx="1541929" cy="51323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400" dirty="0" err="1" smtClean="0">
                    <a:solidFill>
                      <a:schemeClr val="tx1"/>
                    </a:solidFill>
                  </a:rPr>
                  <a:t>세미나</a:t>
                </a:r>
                <a:r>
                  <a:rPr lang="ko-KR" altLang="en-US" sz="1400" dirty="0" err="1">
                    <a:solidFill>
                      <a:schemeClr val="tx1"/>
                    </a:solidFill>
                  </a:rPr>
                  <a:t>존</a:t>
                </a:r>
                <a:endParaRPr lang="en-US" altLang="ko-KR" sz="1400" dirty="0" smtClean="0">
                  <a:solidFill>
                    <a:schemeClr val="tx1"/>
                  </a:solidFill>
                </a:endParaRPr>
              </a:p>
              <a:p>
                <a:r>
                  <a:rPr lang="ko-KR" altLang="en-US" sz="1400" dirty="0" smtClean="0">
                    <a:solidFill>
                      <a:schemeClr val="tx1"/>
                    </a:solidFill>
                  </a:rPr>
                  <a:t>세미나</a:t>
                </a:r>
                <a:r>
                  <a:rPr lang="en-US" altLang="ko-KR" sz="1400" dirty="0" smtClean="0">
                    <a:solidFill>
                      <a:schemeClr val="tx1"/>
                    </a:solidFill>
                  </a:rPr>
                  <a:t>/</a:t>
                </a:r>
                <a:r>
                  <a:rPr lang="ko-KR" altLang="en-US" sz="1400" dirty="0" err="1" smtClean="0">
                    <a:solidFill>
                      <a:schemeClr val="tx1"/>
                    </a:solidFill>
                  </a:rPr>
                  <a:t>밋업</a:t>
                </a:r>
                <a:endParaRPr lang="en-US" altLang="ko-KR" sz="1400" dirty="0" smtClean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" name="그룹 5"/>
            <p:cNvGrpSpPr/>
            <p:nvPr/>
          </p:nvGrpSpPr>
          <p:grpSpPr>
            <a:xfrm>
              <a:off x="1775011" y="2779052"/>
              <a:ext cx="4814047" cy="3792077"/>
              <a:chOff x="1402975" y="3065929"/>
              <a:chExt cx="5634319" cy="3101789"/>
            </a:xfrm>
          </p:grpSpPr>
          <p:sp>
            <p:nvSpPr>
              <p:cNvPr id="15" name="직사각형 14"/>
              <p:cNvSpPr/>
              <p:nvPr/>
            </p:nvSpPr>
            <p:spPr>
              <a:xfrm>
                <a:off x="1541929" y="3065929"/>
                <a:ext cx="5495365" cy="310178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직사각형 15"/>
              <p:cNvSpPr/>
              <p:nvPr/>
            </p:nvSpPr>
            <p:spPr>
              <a:xfrm>
                <a:off x="1541928" y="3074894"/>
                <a:ext cx="5495365" cy="43030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200" dirty="0" smtClean="0">
                    <a:solidFill>
                      <a:schemeClr val="tx1"/>
                    </a:solidFill>
                  </a:rPr>
                  <a:t>  세미나</a:t>
                </a:r>
                <a:r>
                  <a:rPr lang="en-US" altLang="ko-KR" sz="1200" dirty="0" smtClean="0">
                    <a:solidFill>
                      <a:schemeClr val="tx1"/>
                    </a:solidFill>
                  </a:rPr>
                  <a:t>/</a:t>
                </a:r>
                <a:r>
                  <a:rPr lang="ko-KR" altLang="en-US" sz="1200" dirty="0" err="1" smtClean="0">
                    <a:solidFill>
                      <a:schemeClr val="tx1"/>
                    </a:solidFill>
                  </a:rPr>
                  <a:t>밋업명</a:t>
                </a:r>
                <a:r>
                  <a:rPr lang="ko-KR" altLang="en-US" sz="1200" dirty="0" smtClean="0">
                    <a:solidFill>
                      <a:schemeClr val="tx1"/>
                    </a:solidFill>
                  </a:rPr>
                  <a:t>      장소     날짜</a:t>
                </a:r>
                <a:r>
                  <a:rPr lang="en-US" altLang="ko-KR" sz="12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ko-KR" sz="1200" dirty="0" smtClean="0">
                    <a:solidFill>
                      <a:schemeClr val="tx1"/>
                    </a:solidFill>
                  </a:rPr>
                  <a:t>   </a:t>
                </a:r>
                <a:r>
                  <a:rPr lang="ko-KR" altLang="en-US" sz="1200" dirty="0" smtClean="0">
                    <a:solidFill>
                      <a:schemeClr val="tx1"/>
                    </a:solidFill>
                  </a:rPr>
                  <a:t>시간    후기등록여부</a:t>
                </a:r>
                <a:endParaRPr lang="ko-KR" alt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직사각형 16"/>
              <p:cNvSpPr/>
              <p:nvPr/>
            </p:nvSpPr>
            <p:spPr>
              <a:xfrm>
                <a:off x="1402975" y="3572453"/>
                <a:ext cx="277906" cy="264440"/>
              </a:xfrm>
              <a:prstGeom prst="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/>
                  <a:t>8</a:t>
                </a:r>
                <a:endParaRPr lang="ko-KR" altLang="en-US" dirty="0"/>
              </a:p>
            </p:txBody>
          </p:sp>
        </p:grpSp>
      </p:grpSp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9229242"/>
              </p:ext>
            </p:extLst>
          </p:nvPr>
        </p:nvGraphicFramePr>
        <p:xfrm>
          <a:off x="8808624" y="2157257"/>
          <a:ext cx="3120909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20909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hj_user_m_myPage_comm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이용후기 관리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54919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469655649"/>
              </p:ext>
            </p:extLst>
          </p:nvPr>
        </p:nvGraphicFramePr>
        <p:xfrm>
          <a:off x="8792581" y="3709128"/>
          <a:ext cx="2952330" cy="188979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8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등록하기 버튼을 눌러서 이동한 페이지에서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  <a:r>
                        <a:rPr lang="en-US" altLang="ko-KR" sz="1300" b="0" u="none" strike="noStrike" cap="none" baseline="0" dirty="0" smtClean="0"/>
                        <a:t> </a:t>
                      </a:r>
                      <a:r>
                        <a:rPr lang="ko-KR" altLang="en-US" sz="1300" b="0" u="none" strike="noStrike" cap="none" dirty="0" smtClean="0"/>
                        <a:t>내용만 입력하여 등록할 수 있다</a:t>
                      </a:r>
                      <a:r>
                        <a:rPr lang="en-US" altLang="ko-KR" sz="1300" b="0" u="none" strike="noStrike" cap="none" dirty="0" smtClean="0"/>
                        <a:t>. 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이미 후기가 등록된 경우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등록하기 버튼</a:t>
                      </a:r>
                      <a:r>
                        <a:rPr lang="ko-KR" altLang="en-US" sz="1300" b="0" u="none" strike="noStrike" cap="none" baseline="0" dirty="0" smtClean="0"/>
                        <a:t> 위치에 </a:t>
                      </a:r>
                      <a:r>
                        <a:rPr lang="en-US" altLang="ko-KR" sz="1300" b="0" u="none" strike="noStrike" cap="none" baseline="0" dirty="0" smtClean="0"/>
                        <a:t>‘</a:t>
                      </a:r>
                      <a:r>
                        <a:rPr lang="ko-KR" altLang="en-US" sz="1300" b="0" u="none" strike="noStrike" cap="none" baseline="0" dirty="0" smtClean="0"/>
                        <a:t>이미 후기를 등록하였습니다</a:t>
                      </a:r>
                      <a:r>
                        <a:rPr lang="en-US" altLang="ko-KR" sz="1300" b="0" u="none" strike="noStrike" cap="none" baseline="0" dirty="0" smtClean="0"/>
                        <a:t>.’ </a:t>
                      </a:r>
                      <a:r>
                        <a:rPr lang="ko-KR" altLang="en-US" sz="1300" b="0" u="none" strike="noStrike" cap="none" baseline="0" dirty="0" smtClean="0"/>
                        <a:t>문구가 표시된다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pSp>
        <p:nvGrpSpPr>
          <p:cNvPr id="3" name="그룹 2"/>
          <p:cNvGrpSpPr/>
          <p:nvPr/>
        </p:nvGrpSpPr>
        <p:grpSpPr>
          <a:xfrm>
            <a:off x="2400105" y="1376969"/>
            <a:ext cx="4368063" cy="4790747"/>
            <a:chOff x="1680882" y="1818037"/>
            <a:chExt cx="5356412" cy="4037711"/>
          </a:xfrm>
        </p:grpSpPr>
        <p:sp>
          <p:nvSpPr>
            <p:cNvPr id="2" name="직사각형 1"/>
            <p:cNvSpPr/>
            <p:nvPr/>
          </p:nvSpPr>
          <p:spPr>
            <a:xfrm>
              <a:off x="5446058" y="1969986"/>
              <a:ext cx="277906" cy="26444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1680882" y="1818037"/>
              <a:ext cx="5356412" cy="4037711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900518" y="2174814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후기 내용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3730899" y="5414682"/>
              <a:ext cx="1195935" cy="3048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/>
                <a:t>등</a:t>
              </a:r>
              <a:r>
                <a:rPr lang="ko-KR" altLang="en-US" sz="1100" dirty="0"/>
                <a:t>록</a:t>
              </a:r>
              <a:r>
                <a:rPr lang="ko-KR" altLang="en-US" sz="1100" dirty="0" smtClean="0"/>
                <a:t>하기</a:t>
              </a:r>
              <a:endParaRPr lang="ko-KR" altLang="en-US" sz="1100" dirty="0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2066364" y="2474228"/>
              <a:ext cx="277906" cy="26444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8</a:t>
              </a:r>
              <a:endParaRPr lang="ko-KR" altLang="en-US" dirty="0"/>
            </a:p>
          </p:txBody>
        </p:sp>
      </p:grp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9556345"/>
              </p:ext>
            </p:extLst>
          </p:nvPr>
        </p:nvGraphicFramePr>
        <p:xfrm>
          <a:off x="8749357" y="1976893"/>
          <a:ext cx="3120909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20909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hj_user_m_myPage_comm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이용후기 관리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등록페이지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27569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721862757"/>
              </p:ext>
            </p:extLst>
          </p:nvPr>
        </p:nvGraphicFramePr>
        <p:xfrm>
          <a:off x="8572093" y="3746330"/>
          <a:ext cx="3532000" cy="1652107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 smtClean="0"/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등록된 관리자 목록을 테이블 형식으로 표시</a:t>
                      </a:r>
                      <a:endParaRPr lang="en-US" altLang="ko-KR" sz="1500" b="0" i="0" u="none" strike="noStrike" cap="none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en-US" sz="1500" b="0" i="0" u="none" strike="noStrike" cap="none" noProof="0" dirty="0" smtClean="0">
                          <a:latin typeface="맑은 고딕"/>
                        </a:rPr>
                        <a:t>TR</a:t>
                      </a:r>
                      <a:r>
                        <a:rPr lang="en-US" altLang="en-US" sz="1500" b="0" i="0" u="none" strike="noStrike" cap="none" baseline="0" noProof="0" dirty="0" smtClean="0">
                          <a:latin typeface="맑은 고딕"/>
                        </a:rPr>
                        <a:t>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맑은 고딕"/>
                        </a:rPr>
                        <a:t>클릭시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 상세 정보 호출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등록버튼 </a:t>
                      </a:r>
                      <a:r>
                        <a:rPr lang="ko-KR" altLang="en-US" sz="1500" b="0" i="0" u="none" strike="noStrike" cap="none" noProof="0" dirty="0" err="1" smtClean="0">
                          <a:latin typeface="Malgun Gothic"/>
                          <a:ea typeface="Malgun Gothic"/>
                        </a:rPr>
                        <a:t>클릭시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 관리자 등록 창 호출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5421312"/>
              </p:ext>
            </p:extLst>
          </p:nvPr>
        </p:nvGraphicFramePr>
        <p:xfrm>
          <a:off x="1861127" y="2691866"/>
          <a:ext cx="6376941" cy="25926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68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0913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54093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77800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872068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이름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ID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사원번호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비밀번호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유서희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ezoneysh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Ez2020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********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/>
                        <a:t>권기범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ezonekkb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Ez2021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********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/>
                        <a:t>이형준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ezonelhj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Ez2022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********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/>
                        <a:t>김현태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ezonekht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Ez2023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********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 smtClean="0">
                <a:solidFill>
                  <a:schemeClr val="tx1"/>
                </a:solidFill>
              </a:rPr>
              <a:t>관리자 계정 관리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365999" y="5526703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3" name="Google Shape;173;g7c553259d1_0_81"/>
          <p:cNvSpPr/>
          <p:nvPr/>
        </p:nvSpPr>
        <p:spPr>
          <a:xfrm>
            <a:off x="1324351" y="381282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684864" y="2573867"/>
            <a:ext cx="6687129" cy="28025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7586132" y="3037504"/>
            <a:ext cx="474135" cy="20523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삭</a:t>
            </a:r>
            <a:r>
              <a:rPr lang="ko-KR" altLang="en-US" sz="1000" dirty="0">
                <a:solidFill>
                  <a:schemeClr val="tx1"/>
                </a:solidFill>
              </a:rPr>
              <a:t>제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7586132" y="3369734"/>
            <a:ext cx="474135" cy="20523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삭제</a:t>
            </a:r>
            <a:endParaRPr lang="en-US" altLang="ko-KR" sz="1000" dirty="0" smtClean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7586132" y="3746330"/>
            <a:ext cx="474135" cy="20523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삭</a:t>
            </a:r>
            <a:r>
              <a:rPr lang="ko-KR" altLang="en-US" sz="1000" dirty="0">
                <a:solidFill>
                  <a:schemeClr val="tx1"/>
                </a:solidFill>
              </a:rPr>
              <a:t>제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7586132" y="4078560"/>
            <a:ext cx="474135" cy="20523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삭제</a:t>
            </a:r>
            <a:endParaRPr lang="en-US" altLang="ko-KR" sz="1000" dirty="0" smtClean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6938024" y="5475901"/>
            <a:ext cx="1540936" cy="3884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3151941"/>
              </p:ext>
            </p:extLst>
          </p:nvPr>
        </p:nvGraphicFramePr>
        <p:xfrm>
          <a:off x="8850957" y="2475531"/>
          <a:ext cx="3120909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20909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hj_admin_adminAccount</a:t>
                      </a:r>
                      <a:endParaRPr lang="en-US" altLang="ko-KR" sz="16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관리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자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관리자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관리자 계정 관리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21446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573822916"/>
              </p:ext>
            </p:extLst>
          </p:nvPr>
        </p:nvGraphicFramePr>
        <p:xfrm>
          <a:off x="8492753" y="3131446"/>
          <a:ext cx="3532000" cy="13259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2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아이디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,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비밀번호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,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+mn-lt"/>
                        </a:rPr>
                        <a:t>사번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,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이름 등록하여 관리자 계정 등록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등록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등록하기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닫기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호출 된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+mn-lt"/>
                        </a:rPr>
                        <a:t>모달창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 닫기</a:t>
                      </a:r>
                      <a:endParaRPr lang="ko-KR" altLang="en-US" sz="1500" b="0" i="0" u="none" strike="noStrike" cap="none" noProof="0" dirty="0" smtClean="0">
                        <a:latin typeface="+mn-lt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3466537"/>
              </p:ext>
            </p:extLst>
          </p:nvPr>
        </p:nvGraphicFramePr>
        <p:xfrm>
          <a:off x="1843294" y="2573867"/>
          <a:ext cx="6376940" cy="26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46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63712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4087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4047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4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목요일 고객센터 휴무 안내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1000004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네이버톡톡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1:1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문의가 종료되고 사용에 더욱 편리한 방식으로 변경됩니다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>
                <a:solidFill>
                  <a:schemeClr val="tx1"/>
                </a:solidFill>
              </a:rPr>
              <a:t>공지사항 관리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217831" y="4554873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수</a:t>
            </a:r>
            <a:r>
              <a:rPr lang="ko-KR" altLang="en-US" sz="800" dirty="0">
                <a:solidFill>
                  <a:schemeClr val="tx1"/>
                </a:solidFill>
              </a:rPr>
              <a:t>정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6959598" y="5531490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684143" y="4554872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8" name="Google Shape;173;g7c553259d1_0_81"/>
          <p:cNvSpPr/>
          <p:nvPr/>
        </p:nvSpPr>
        <p:spPr>
          <a:xfrm>
            <a:off x="1130666" y="3794396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574800" y="1921932"/>
            <a:ext cx="6797193" cy="40854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6621" y="2018871"/>
            <a:ext cx="6025299" cy="38915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" name="직사각형 20"/>
          <p:cNvSpPr/>
          <p:nvPr/>
        </p:nvSpPr>
        <p:spPr>
          <a:xfrm>
            <a:off x="6320375" y="5061036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5087006" y="5061036"/>
            <a:ext cx="1075253" cy="3554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00" dirty="0">
              <a:solidFill>
                <a:schemeClr val="tx1"/>
              </a:solidFill>
            </a:endParaRPr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3933093"/>
              </p:ext>
            </p:extLst>
          </p:nvPr>
        </p:nvGraphicFramePr>
        <p:xfrm>
          <a:off x="8740891" y="2258634"/>
          <a:ext cx="3120909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20909"/>
              </a:tblGrid>
              <a:tr h="19185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20099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hj_admin_adminAccount</a:t>
                      </a:r>
                      <a:endParaRPr lang="en-US" altLang="ko-KR" sz="16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2" name="TextBox 21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관리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자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관리자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관리자 계정 관리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관리자 계정 등록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99034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2739845293"/>
              </p:ext>
            </p:extLst>
          </p:nvPr>
        </p:nvGraphicFramePr>
        <p:xfrm>
          <a:off x="8509686" y="3474390"/>
          <a:ext cx="3532000" cy="1332057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3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등록 된 아이디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,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비밀번호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,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+mn-lt"/>
                        </a:rPr>
                        <a:t>사번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 이름 표시 및 수정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수정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수정 완료</a:t>
                      </a:r>
                      <a:endParaRPr lang="en-US" altLang="ko-KR" sz="1500" b="0" i="0" u="none" strike="noStrike" cap="none" baseline="0" noProof="0" dirty="0" smtClean="0">
                        <a:latin typeface="+mn-lt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닫기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호출 된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+mn-lt"/>
                        </a:rPr>
                        <a:t>모달창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 닫기</a:t>
                      </a:r>
                      <a:endParaRPr lang="ko-KR" altLang="en-US" sz="1500" b="0" i="0" u="none" strike="noStrike" cap="none" noProof="0" dirty="0" smtClean="0">
                        <a:latin typeface="+mn-lt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6982489"/>
              </p:ext>
            </p:extLst>
          </p:nvPr>
        </p:nvGraphicFramePr>
        <p:xfrm>
          <a:off x="1843294" y="2573867"/>
          <a:ext cx="6376940" cy="26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46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63712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4087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4047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4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목요일 고객센터 휴무 안내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1000004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네이버톡톡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1:1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문의가 종료되고 사용에 더욱 편리한 방식으로 변경됩니다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>
                <a:solidFill>
                  <a:schemeClr val="tx1"/>
                </a:solidFill>
              </a:rPr>
              <a:t>공지사항 관리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217831" y="4554873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수</a:t>
            </a:r>
            <a:r>
              <a:rPr lang="ko-KR" altLang="en-US" sz="800" dirty="0">
                <a:solidFill>
                  <a:schemeClr val="tx1"/>
                </a:solidFill>
              </a:rPr>
              <a:t>정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7684143" y="4554872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8" name="Google Shape;173;g7c553259d1_0_81"/>
          <p:cNvSpPr/>
          <p:nvPr/>
        </p:nvSpPr>
        <p:spPr>
          <a:xfrm>
            <a:off x="1130666" y="3794396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 smtClean="0"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574800" y="1921932"/>
            <a:ext cx="6797193" cy="40854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3543" y="2011383"/>
            <a:ext cx="6079706" cy="39064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직사각형 19"/>
          <p:cNvSpPr/>
          <p:nvPr/>
        </p:nvSpPr>
        <p:spPr>
          <a:xfrm>
            <a:off x="3630741" y="2607735"/>
            <a:ext cx="1075253" cy="3554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 smtClean="0">
                <a:solidFill>
                  <a:schemeClr val="tx1"/>
                </a:solidFill>
              </a:rPr>
              <a:t>수정</a:t>
            </a:r>
            <a:r>
              <a:rPr lang="en-US" altLang="ko-KR" sz="1300" dirty="0" smtClean="0">
                <a:solidFill>
                  <a:schemeClr val="tx1"/>
                </a:solidFill>
              </a:rPr>
              <a:t>/</a:t>
            </a:r>
            <a:r>
              <a:rPr lang="ko-KR" altLang="en-US" sz="1300" dirty="0" smtClean="0">
                <a:solidFill>
                  <a:schemeClr val="tx1"/>
                </a:solidFill>
              </a:rPr>
              <a:t>삭제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8083199"/>
              </p:ext>
            </p:extLst>
          </p:nvPr>
        </p:nvGraphicFramePr>
        <p:xfrm>
          <a:off x="8757824" y="2607735"/>
          <a:ext cx="3120909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20909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hj_admin_adminAccount</a:t>
                      </a:r>
                      <a:endParaRPr lang="en-US" altLang="ko-KR" sz="16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관리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자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관리자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관리자 계정 관리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관리자 계정 수정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18137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22853051"/>
              </p:ext>
            </p:extLst>
          </p:nvPr>
        </p:nvGraphicFramePr>
        <p:xfrm>
          <a:off x="8535086" y="2810582"/>
          <a:ext cx="3532000" cy="132135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 smtClean="0"/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세미나존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날짜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호스트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ID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 조건 입력하여 검색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조건 검색 결과 출력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6834428"/>
              </p:ext>
            </p:extLst>
          </p:nvPr>
        </p:nvGraphicFramePr>
        <p:xfrm>
          <a:off x="1861127" y="3504698"/>
          <a:ext cx="6376941" cy="25926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58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9586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82126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2345266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931335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/>
                        <a:t>세미나존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날짜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시간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/>
                        <a:t>호스트 </a:t>
                      </a:r>
                      <a:r>
                        <a:rPr lang="en-US" altLang="ko-KR" sz="800" dirty="0" smtClean="0"/>
                        <a:t>ID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세미나 타이틀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결제 상태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/>
                        <a:t>세미나존</a:t>
                      </a:r>
                      <a:r>
                        <a:rPr lang="en-US" altLang="ko-KR" sz="800" dirty="0" smtClean="0"/>
                        <a:t>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2020-04-01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09:00</a:t>
                      </a:r>
                      <a:r>
                        <a:rPr lang="en-US" altLang="ko-KR" sz="800" baseline="0" dirty="0" smtClean="0"/>
                        <a:t> – 13:00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genius01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날씬한 몸매를 원하십니까</a:t>
                      </a:r>
                      <a:r>
                        <a:rPr lang="en-US" altLang="ko-KR" sz="800" dirty="0" smtClean="0"/>
                        <a:t>?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결제 대기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err="1" smtClean="0"/>
                        <a:t>세미나존</a:t>
                      </a:r>
                      <a:r>
                        <a:rPr lang="en-US" altLang="ko-KR" sz="800" dirty="0" smtClean="0"/>
                        <a:t>1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2020-04-01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18:00 - 22:00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Kht8888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err="1" smtClean="0"/>
                        <a:t>유튜브</a:t>
                      </a:r>
                      <a:r>
                        <a:rPr lang="ko-KR" altLang="en-US" sz="800" dirty="0" smtClean="0"/>
                        <a:t> </a:t>
                      </a:r>
                      <a:r>
                        <a:rPr lang="en-US" altLang="ko-KR" sz="800" dirty="0" smtClean="0"/>
                        <a:t>100</a:t>
                      </a:r>
                      <a:r>
                        <a:rPr lang="ko-KR" altLang="en-US" sz="800" dirty="0" smtClean="0"/>
                        <a:t>만 구독자 채널 만드는 법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결제 완료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err="1" smtClean="0"/>
                        <a:t>세미나존</a:t>
                      </a:r>
                      <a:r>
                        <a:rPr lang="en-US" altLang="ko-KR" sz="800" dirty="0" smtClean="0"/>
                        <a:t>3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2020-04-15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09:00 – 22:00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err="1" smtClean="0"/>
                        <a:t>ezenrmfoT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웹 개발에 대하여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결제 대기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err="1" smtClean="0"/>
                        <a:t>세미나존</a:t>
                      </a:r>
                      <a:r>
                        <a:rPr lang="en-US" altLang="ko-KR" sz="800" dirty="0" smtClean="0"/>
                        <a:t>2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2020-04-27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14:00 - 16:00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err="1" smtClean="0"/>
                        <a:t>whgrpTSp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err="1" smtClean="0"/>
                        <a:t>오홍홍홍홍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결제 완료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err="1" smtClean="0"/>
                        <a:t>세미나존</a:t>
                      </a:r>
                      <a:r>
                        <a:rPr lang="en-US" altLang="ko-KR" sz="800" dirty="0" smtClean="0"/>
                        <a:t>1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2020-04-03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10:00</a:t>
                      </a:r>
                      <a:r>
                        <a:rPr lang="en-US" altLang="ko-KR" sz="800" baseline="0" dirty="0" smtClean="0"/>
                        <a:t> – 12:00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romeo1111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err="1" smtClean="0"/>
                        <a:t>우헬헬헬헬헬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결제 대기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/>
                        <a:t>세미나존</a:t>
                      </a:r>
                      <a:r>
                        <a:rPr lang="en-US" altLang="ko-KR" sz="800" dirty="0" smtClean="0"/>
                        <a:t>4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20:00</a:t>
                      </a:r>
                      <a:r>
                        <a:rPr lang="en-US" altLang="ko-KR" sz="800" baseline="0" dirty="0" smtClean="0"/>
                        <a:t> – 22:00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kht8888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특이점에</a:t>
                      </a:r>
                      <a:r>
                        <a:rPr lang="ko-KR" altLang="en-US" sz="800" baseline="0" dirty="0" smtClean="0"/>
                        <a:t> 관하여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세미나 완료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3386676" y="2116665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 err="1" smtClean="0">
                <a:solidFill>
                  <a:schemeClr val="tx1"/>
                </a:solidFill>
              </a:rPr>
              <a:t>세미나존</a:t>
            </a:r>
            <a:r>
              <a:rPr lang="ko-KR" altLang="en-US" sz="1500" dirty="0" smtClean="0">
                <a:solidFill>
                  <a:schemeClr val="tx1"/>
                </a:solidFill>
              </a:rPr>
              <a:t> 예약 </a:t>
            </a:r>
            <a:r>
              <a:rPr lang="ko-KR" altLang="en-US" sz="1500" dirty="0">
                <a:solidFill>
                  <a:schemeClr val="tx1"/>
                </a:solidFill>
              </a:rPr>
              <a:t>및 결제 관리</a:t>
            </a:r>
          </a:p>
        </p:txBody>
      </p:sp>
      <p:sp>
        <p:nvSpPr>
          <p:cNvPr id="13" name="Google Shape;173;g7c553259d1_0_81"/>
          <p:cNvSpPr/>
          <p:nvPr/>
        </p:nvSpPr>
        <p:spPr>
          <a:xfrm>
            <a:off x="1324351" y="2773514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684864" y="2463796"/>
            <a:ext cx="6687129" cy="94403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896533" y="2539999"/>
            <a:ext cx="6282267" cy="812800"/>
          </a:xfrm>
          <a:prstGeom prst="rect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2150533" y="2599267"/>
            <a:ext cx="618067" cy="17780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smtClean="0">
                <a:solidFill>
                  <a:schemeClr val="tx1"/>
                </a:solidFill>
              </a:rPr>
              <a:t>세미나존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2150533" y="2855386"/>
            <a:ext cx="618067" cy="17780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smtClean="0">
                <a:solidFill>
                  <a:schemeClr val="tx1"/>
                </a:solidFill>
              </a:rPr>
              <a:t>날짜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2150533" y="3115743"/>
            <a:ext cx="618067" cy="17780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smtClean="0">
                <a:solidFill>
                  <a:schemeClr val="tx1"/>
                </a:solidFill>
              </a:rPr>
              <a:t>호스트 </a:t>
            </a:r>
            <a:r>
              <a:rPr lang="en-US" altLang="ko-KR" sz="700" dirty="0" smtClean="0">
                <a:solidFill>
                  <a:schemeClr val="tx1"/>
                </a:solidFill>
              </a:rPr>
              <a:t>ID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929467" y="2599267"/>
            <a:ext cx="720989" cy="177800"/>
          </a:xfrm>
          <a:prstGeom prst="rect">
            <a:avLst/>
          </a:prstGeom>
          <a:noFill/>
          <a:ln w="127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 smtClean="0">
                <a:solidFill>
                  <a:schemeClr val="tx1"/>
                </a:solidFill>
              </a:rPr>
              <a:t>세미나존</a:t>
            </a:r>
            <a:r>
              <a:rPr lang="en-US" altLang="ko-KR" sz="700" dirty="0" smtClean="0">
                <a:solidFill>
                  <a:schemeClr val="tx1"/>
                </a:solidFill>
              </a:rPr>
              <a:t>1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2929466" y="2857499"/>
            <a:ext cx="1100667" cy="177800"/>
          </a:xfrm>
          <a:prstGeom prst="rect">
            <a:avLst/>
          </a:prstGeom>
          <a:noFill/>
          <a:ln w="127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 smtClean="0">
                <a:solidFill>
                  <a:schemeClr val="tx1"/>
                </a:solidFill>
              </a:rPr>
              <a:t>0000-00-00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4191008" y="2857499"/>
            <a:ext cx="1100667" cy="177800"/>
          </a:xfrm>
          <a:prstGeom prst="rect">
            <a:avLst/>
          </a:prstGeom>
          <a:noFill/>
          <a:ln w="127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 smtClean="0">
                <a:solidFill>
                  <a:schemeClr val="tx1"/>
                </a:solidFill>
              </a:rPr>
              <a:t>0000-00-00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2929465" y="3115743"/>
            <a:ext cx="1100667" cy="177800"/>
          </a:xfrm>
          <a:prstGeom prst="rect">
            <a:avLst/>
          </a:prstGeom>
          <a:noFill/>
          <a:ln w="127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7559040" y="3115743"/>
            <a:ext cx="429269" cy="1778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검</a:t>
            </a:r>
            <a:r>
              <a:rPr lang="ko-KR" altLang="en-US" sz="800" dirty="0">
                <a:solidFill>
                  <a:schemeClr val="tx1"/>
                </a:solidFill>
              </a:rPr>
              <a:t>색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1684863" y="3462862"/>
            <a:ext cx="6687129" cy="26968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/>
          <p:cNvSpPr/>
          <p:nvPr/>
        </p:nvSpPr>
        <p:spPr>
          <a:xfrm>
            <a:off x="4859120" y="3115743"/>
            <a:ext cx="618067" cy="17780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smtClean="0">
                <a:solidFill>
                  <a:schemeClr val="tx1"/>
                </a:solidFill>
              </a:rPr>
              <a:t>결제 상태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5638052" y="3115743"/>
            <a:ext cx="1100667" cy="177800"/>
          </a:xfrm>
          <a:prstGeom prst="rect">
            <a:avLst/>
          </a:prstGeom>
          <a:noFill/>
          <a:ln w="127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smtClean="0">
                <a:solidFill>
                  <a:schemeClr val="tx1"/>
                </a:solidFill>
              </a:rPr>
              <a:t>결제 대기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42" name="이등변 삼각형 41"/>
          <p:cNvSpPr/>
          <p:nvPr/>
        </p:nvSpPr>
        <p:spPr>
          <a:xfrm rot="10800000">
            <a:off x="6577859" y="3164275"/>
            <a:ext cx="92559" cy="67732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이등변 삼각형 42"/>
          <p:cNvSpPr/>
          <p:nvPr/>
        </p:nvSpPr>
        <p:spPr>
          <a:xfrm rot="10800000">
            <a:off x="3525097" y="2656420"/>
            <a:ext cx="92559" cy="67732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163682"/>
              </p:ext>
            </p:extLst>
          </p:nvPr>
        </p:nvGraphicFramePr>
        <p:xfrm>
          <a:off x="8783224" y="1943927"/>
          <a:ext cx="3120909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20909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hj_admin_semi</a:t>
                      </a:r>
                      <a:endParaRPr lang="en-US" altLang="ko-KR" sz="16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관리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자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관리자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 예약 및 </a:t>
            </a:r>
            <a:r>
              <a:rPr lang="ko-KR" altLang="en-US" sz="2500" b="1" smtClean="0">
                <a:solidFill>
                  <a:schemeClr val="bg1"/>
                </a:solidFill>
                <a:latin typeface="+mj-lt"/>
              </a:rPr>
              <a:t>결제 관리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71056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"/>
            <a:ext cx="12192000" cy="68579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85610" y="2492896"/>
            <a:ext cx="7020780" cy="523220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2800" b="1" spc="300" dirty="0">
                <a:solidFill>
                  <a:schemeClr val="bg1"/>
                </a:solidFill>
                <a:latin typeface="Microsoft Yi Baiti" pitchFamily="66" charset="0"/>
                <a:ea typeface="KoPub돋움체 Medium" pitchFamily="18" charset="-127"/>
              </a:rPr>
              <a:t>권기범</a:t>
            </a:r>
            <a:endParaRPr lang="en-US" altLang="ko-KR" sz="2800" b="1" spc="300" dirty="0">
              <a:solidFill>
                <a:schemeClr val="bg1"/>
              </a:solidFill>
              <a:latin typeface="Microsoft Yi Baiti" pitchFamily="66" charset="0"/>
              <a:ea typeface="KoPub돋움체 Medium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68597" y="4149080"/>
            <a:ext cx="7254806" cy="261610"/>
          </a:xfrm>
          <a:prstGeom prst="rect">
            <a:avLst/>
          </a:prstGeom>
          <a:noFill/>
          <a:scene3d>
            <a:camera prst="orthographic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alpha val="77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화면 설계서</a:t>
            </a:r>
          </a:p>
        </p:txBody>
      </p:sp>
    </p:spTree>
    <p:extLst>
      <p:ext uri="{BB962C8B-B14F-4D97-AF65-F5344CB8AC3E}">
        <p14:creationId xmlns:p14="http://schemas.microsoft.com/office/powerpoint/2010/main" val="694112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"/>
            <a:ext cx="12192000" cy="68579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85610" y="2492896"/>
            <a:ext cx="7020780" cy="523220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2800" b="1" spc="300" dirty="0">
                <a:solidFill>
                  <a:schemeClr val="bg1"/>
                </a:solidFill>
                <a:latin typeface="Microsoft Yi Baiti" pitchFamily="66" charset="0"/>
                <a:ea typeface="KoPub돋움체 Medium" pitchFamily="18" charset="-127"/>
              </a:rPr>
              <a:t>김현태</a:t>
            </a:r>
            <a:endParaRPr lang="en-US" altLang="ko-KR" sz="2800" b="1" spc="300" dirty="0">
              <a:solidFill>
                <a:schemeClr val="bg1"/>
              </a:solidFill>
              <a:latin typeface="Microsoft Yi Baiti" pitchFamily="66" charset="0"/>
              <a:ea typeface="KoPub돋움체 Medium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68597" y="4149080"/>
            <a:ext cx="7254806" cy="261610"/>
          </a:xfrm>
          <a:prstGeom prst="rect">
            <a:avLst/>
          </a:prstGeom>
          <a:noFill/>
          <a:scene3d>
            <a:camera prst="orthographic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alpha val="77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화면 설계서</a:t>
            </a:r>
          </a:p>
        </p:txBody>
      </p:sp>
    </p:spTree>
    <p:extLst>
      <p:ext uri="{BB962C8B-B14F-4D97-AF65-F5344CB8AC3E}">
        <p14:creationId xmlns:p14="http://schemas.microsoft.com/office/powerpoint/2010/main" val="4044984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화면 설계</a:t>
            </a:r>
            <a:r>
              <a:rPr lang="en-US" altLang="ko-KR" dirty="0"/>
              <a:t>] </a:t>
            </a:r>
            <a:r>
              <a:rPr lang="ko-KR" altLang="en-US" dirty="0" smtClean="0"/>
              <a:t>사용자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웹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게시판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공지사항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809906937"/>
              </p:ext>
            </p:extLst>
          </p:nvPr>
        </p:nvGraphicFramePr>
        <p:xfrm>
          <a:off x="8458885" y="2373467"/>
          <a:ext cx="3532000" cy="404080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검색어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입력을 통한 공지사항 검색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제목을 클릭하면 </a:t>
                      </a:r>
                      <a:r>
                        <a:rPr lang="en-US" altLang="ko-KR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summary, detail 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태그의 형식으로 공지사항 내용 표시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 err="1" smtClean="0"/>
                        <a:t>jQuery</a:t>
                      </a:r>
                      <a:r>
                        <a:rPr lang="en-US" altLang="ko-KR" sz="1500" baseline="0" dirty="0" smtClean="0"/>
                        <a:t> – </a:t>
                      </a:r>
                      <a:r>
                        <a:rPr lang="ko-KR" altLang="en-US" sz="1500" baseline="0" dirty="0" smtClean="0"/>
                        <a:t>아코디언 </a:t>
                      </a:r>
                      <a:r>
                        <a:rPr lang="ko-KR" altLang="en-US" sz="1500" baseline="0" dirty="0" err="1" smtClean="0"/>
                        <a:t>메서드</a:t>
                      </a:r>
                      <a:r>
                        <a:rPr lang="ko-KR" altLang="en-US" sz="1500" baseline="0" dirty="0" smtClean="0"/>
                        <a:t> 사용</a:t>
                      </a:r>
                      <a:endParaRPr lang="en-US" altLang="ko-KR" sz="1500" baseline="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103" y="1882570"/>
            <a:ext cx="8128897" cy="46901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414866" y="2257660"/>
            <a:ext cx="7721600" cy="1422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Google Shape;173;g7c553259d1_0_81"/>
          <p:cNvSpPr/>
          <p:nvPr/>
        </p:nvSpPr>
        <p:spPr>
          <a:xfrm>
            <a:off x="70237" y="2806560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15272" y="3756257"/>
            <a:ext cx="7721600" cy="254847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Google Shape;173;g7c553259d1_0_81"/>
          <p:cNvSpPr/>
          <p:nvPr/>
        </p:nvSpPr>
        <p:spPr>
          <a:xfrm>
            <a:off x="70237" y="486819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8207386"/>
              </p:ext>
            </p:extLst>
          </p:nvPr>
        </p:nvGraphicFramePr>
        <p:xfrm>
          <a:off x="8446864" y="1502391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ht_user_w_notice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01025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화면 구현</a:t>
            </a:r>
            <a:r>
              <a:rPr lang="en-US" altLang="ko-KR" dirty="0" smtClean="0"/>
              <a:t>] </a:t>
            </a:r>
            <a:r>
              <a:rPr lang="ko-KR" altLang="en-US" dirty="0" smtClean="0"/>
              <a:t>사용자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웹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게시판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공지사항</a:t>
            </a:r>
            <a:endParaRPr lang="ko-KR" altLang="en-US" dirty="0"/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4890884"/>
              </p:ext>
            </p:extLst>
          </p:nvPr>
        </p:nvGraphicFramePr>
        <p:xfrm>
          <a:off x="8446864" y="1502391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ht_user_w_notice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859" y="1093509"/>
            <a:ext cx="7655359" cy="552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714" y="1122718"/>
            <a:ext cx="4114800" cy="7334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" name="직선 화살표 연결선 2"/>
          <p:cNvCxnSpPr>
            <a:stCxn id="1027" idx="2"/>
            <a:endCxn id="18" idx="0"/>
          </p:cNvCxnSpPr>
          <p:nvPr/>
        </p:nvCxnSpPr>
        <p:spPr>
          <a:xfrm flipH="1">
            <a:off x="4115813" y="1856143"/>
            <a:ext cx="1653301" cy="1546933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255013" y="3403076"/>
            <a:ext cx="7721600" cy="337479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2123" y="2827103"/>
            <a:ext cx="3799048" cy="3394587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04561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/>
              <a:t>] </a:t>
            </a:r>
            <a:r>
              <a:rPr lang="ko-KR" altLang="en-US" dirty="0"/>
              <a:t>사용자 </a:t>
            </a:r>
            <a:r>
              <a:rPr lang="en-US" altLang="ko-KR" dirty="0"/>
              <a:t>- </a:t>
            </a:r>
            <a:r>
              <a:rPr lang="ko-KR" altLang="en-US" dirty="0"/>
              <a:t>웹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게시판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공지사항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799140869"/>
              </p:ext>
            </p:extLst>
          </p:nvPr>
        </p:nvGraphicFramePr>
        <p:xfrm>
          <a:off x="8484285" y="2239761"/>
          <a:ext cx="3532000" cy="381651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3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글 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10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개 단위로 페이지 </a:t>
                      </a: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네이션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구현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aseline="0" dirty="0" smtClean="0"/>
                        <a:t>날짜는 </a:t>
                      </a:r>
                      <a:r>
                        <a:rPr lang="en-US" altLang="ko-KR" sz="1500" baseline="0" dirty="0" smtClean="0"/>
                        <a:t>– </a:t>
                      </a:r>
                      <a:r>
                        <a:rPr lang="en-US" altLang="ko-KR" sz="1500" baseline="0" dirty="0" err="1" smtClean="0"/>
                        <a:t>datepicker</a:t>
                      </a:r>
                      <a:endParaRPr lang="en-US" altLang="ko-KR" sz="1500" baseline="0" dirty="0" smtClean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aseline="0" dirty="0" smtClean="0"/>
                        <a:t>Dialog – </a:t>
                      </a:r>
                      <a:r>
                        <a:rPr lang="ko-KR" altLang="en-US" sz="1500" baseline="0" dirty="0" smtClean="0"/>
                        <a:t>등록 하는 창 불러올 때</a:t>
                      </a: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792" y="1940145"/>
            <a:ext cx="8099248" cy="3851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389872" y="5198532"/>
            <a:ext cx="7721600" cy="660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2675175"/>
              </p:ext>
            </p:extLst>
          </p:nvPr>
        </p:nvGraphicFramePr>
        <p:xfrm>
          <a:off x="8489197" y="1412194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ht_user_w_notice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32838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080891983"/>
              </p:ext>
            </p:extLst>
          </p:nvPr>
        </p:nvGraphicFramePr>
        <p:xfrm>
          <a:off x="8254241" y="2448923"/>
          <a:ext cx="3532000" cy="387585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텍스트뷰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버튼을 이용한 검색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 기능을 포함한 화면 구현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Malgun Gothic"/>
                          <a:ea typeface="Malgun Gothic"/>
                        </a:rPr>
                        <a:t>리스트뷰를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 이용한 공지사항 목록 표시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8692" y="1235075"/>
            <a:ext cx="3566022" cy="541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Google Shape;173;g7c553259d1_0_81"/>
          <p:cNvSpPr/>
          <p:nvPr/>
        </p:nvSpPr>
        <p:spPr>
          <a:xfrm>
            <a:off x="1346205" y="2487765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778003" y="1769533"/>
            <a:ext cx="3620043" cy="13038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778002" y="3166534"/>
            <a:ext cx="3620043" cy="3530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Google Shape;173;g7c553259d1_0_81"/>
          <p:cNvSpPr/>
          <p:nvPr/>
        </p:nvSpPr>
        <p:spPr>
          <a:xfrm>
            <a:off x="1346205" y="499813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5558135"/>
              </p:ext>
            </p:extLst>
          </p:nvPr>
        </p:nvGraphicFramePr>
        <p:xfrm>
          <a:off x="8668984" y="1566334"/>
          <a:ext cx="1944216" cy="6502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330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ht_user_m_notice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8" name="제목 1"/>
          <p:cNvSpPr txBox="1">
            <a:spLocks/>
          </p:cNvSpPr>
          <p:nvPr/>
        </p:nvSpPr>
        <p:spPr>
          <a:xfrm>
            <a:off x="1925506" y="116634"/>
            <a:ext cx="7837090" cy="7969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2500" b="1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en-US" altLang="ko-KR" dirty="0" smtClean="0"/>
              <a:t>[</a:t>
            </a:r>
            <a:r>
              <a:rPr lang="ko-KR" altLang="en-US" dirty="0" smtClean="0"/>
              <a:t>화면 설계</a:t>
            </a:r>
            <a:r>
              <a:rPr lang="en-US" altLang="ko-KR" dirty="0" smtClean="0"/>
              <a:t>] </a:t>
            </a:r>
            <a:r>
              <a:rPr lang="ko-KR" altLang="en-US" dirty="0" smtClean="0"/>
              <a:t>사용자 </a:t>
            </a:r>
            <a:r>
              <a:rPr lang="en-US" altLang="ko-KR" dirty="0" smtClean="0"/>
              <a:t>- </a:t>
            </a:r>
            <a:r>
              <a:rPr lang="ko-KR" altLang="en-US" dirty="0" err="1" smtClean="0"/>
              <a:t>모바일</a:t>
            </a:r>
            <a:r>
              <a:rPr lang="ko-KR" altLang="en-US" dirty="0" smtClean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게시판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공지사항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82961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 smtClean="0"/>
              <a:t>]</a:t>
            </a:r>
            <a:r>
              <a:rPr lang="en-US" altLang="ko-KR" dirty="0"/>
              <a:t> </a:t>
            </a:r>
            <a:r>
              <a:rPr lang="ko-KR" altLang="en-US" dirty="0"/>
              <a:t>사용자 </a:t>
            </a:r>
            <a:r>
              <a:rPr lang="en-US" altLang="ko-KR" dirty="0"/>
              <a:t>- </a:t>
            </a:r>
            <a:r>
              <a:rPr lang="ko-KR" altLang="en-US" dirty="0"/>
              <a:t>웹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게시판 </a:t>
            </a:r>
            <a:r>
              <a:rPr lang="en-US" altLang="ko-KR" dirty="0" smtClean="0"/>
              <a:t>- FAQ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2930762848"/>
              </p:ext>
            </p:extLst>
          </p:nvPr>
        </p:nvGraphicFramePr>
        <p:xfrm>
          <a:off x="8501219" y="2637154"/>
          <a:ext cx="3532000" cy="386969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17683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카테고리 선택 및 </a:t>
                      </a: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검색어를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입력하여 관련 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FAQ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검색 기능 구현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제목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클릭하면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summary, detail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태그 형식으로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FAQ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내용 표시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18" y="1656913"/>
            <a:ext cx="8281196" cy="44983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364475" y="2201332"/>
            <a:ext cx="7721600" cy="14054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3818467" y="1786468"/>
            <a:ext cx="736600" cy="3471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FAQ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Google Shape;173;g7c553259d1_0_81"/>
          <p:cNvSpPr/>
          <p:nvPr/>
        </p:nvSpPr>
        <p:spPr>
          <a:xfrm>
            <a:off x="16934" y="2741765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64475" y="3725337"/>
            <a:ext cx="7721600" cy="16933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Google Shape;173;g7c553259d1_0_81"/>
          <p:cNvSpPr/>
          <p:nvPr/>
        </p:nvSpPr>
        <p:spPr>
          <a:xfrm>
            <a:off x="16934" y="440970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0344092"/>
              </p:ext>
            </p:extLst>
          </p:nvPr>
        </p:nvGraphicFramePr>
        <p:xfrm>
          <a:off x="8572025" y="1786468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ht_user_w_faq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53960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365767028"/>
              </p:ext>
            </p:extLst>
          </p:nvPr>
        </p:nvGraphicFramePr>
        <p:xfrm>
          <a:off x="8509686" y="2658707"/>
          <a:ext cx="3532000" cy="37737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3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글 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10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개 단위로 페이지 </a:t>
                      </a: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네이션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구현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34" y="1931598"/>
            <a:ext cx="8255000" cy="2689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Google Shape;173;g7c553259d1_0_81"/>
          <p:cNvSpPr/>
          <p:nvPr/>
        </p:nvSpPr>
        <p:spPr>
          <a:xfrm>
            <a:off x="67734" y="426908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27164" y="4101181"/>
            <a:ext cx="7721600" cy="660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2526535"/>
              </p:ext>
            </p:extLst>
          </p:nvPr>
        </p:nvGraphicFramePr>
        <p:xfrm>
          <a:off x="8572025" y="1611548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ht_user_w_faq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4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 smtClean="0"/>
              <a:t>]</a:t>
            </a:r>
            <a:r>
              <a:rPr lang="en-US" altLang="ko-KR" dirty="0"/>
              <a:t> </a:t>
            </a:r>
            <a:r>
              <a:rPr lang="ko-KR" altLang="en-US" dirty="0"/>
              <a:t>사용자 </a:t>
            </a:r>
            <a:r>
              <a:rPr lang="en-US" altLang="ko-KR" dirty="0"/>
              <a:t>- </a:t>
            </a:r>
            <a:r>
              <a:rPr lang="ko-KR" altLang="en-US" dirty="0"/>
              <a:t>웹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게시판 </a:t>
            </a:r>
            <a:r>
              <a:rPr lang="en-US" altLang="ko-KR" dirty="0" smtClean="0"/>
              <a:t>- FAQ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39669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215349455"/>
              </p:ext>
            </p:extLst>
          </p:nvPr>
        </p:nvGraphicFramePr>
        <p:xfrm>
          <a:off x="8492752" y="2812365"/>
          <a:ext cx="3532000" cy="37737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스피너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텍스트뷰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버튼을 이용한 검색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 기능을 포함한 화면 구현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Malgun Gothic"/>
                          <a:ea typeface="Malgun Gothic"/>
                        </a:rPr>
                        <a:t>리스트뷰를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 이용한 </a:t>
                      </a:r>
                      <a:r>
                        <a:rPr lang="en-US" altLang="ko-KR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FAQ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 목록 표시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4866" y="1220258"/>
            <a:ext cx="3620043" cy="547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Google Shape;173;g7c553259d1_0_81"/>
          <p:cNvSpPr/>
          <p:nvPr/>
        </p:nvSpPr>
        <p:spPr>
          <a:xfrm>
            <a:off x="1253068" y="2487765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684866" y="1769532"/>
            <a:ext cx="3620043" cy="17610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3160455" y="1279526"/>
            <a:ext cx="668866" cy="3884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FAQ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684865" y="3623730"/>
            <a:ext cx="3620043" cy="307340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Google Shape;173;g7c553259d1_0_81"/>
          <p:cNvSpPr/>
          <p:nvPr/>
        </p:nvSpPr>
        <p:spPr>
          <a:xfrm>
            <a:off x="1253068" y="499813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6194854"/>
              </p:ext>
            </p:extLst>
          </p:nvPr>
        </p:nvGraphicFramePr>
        <p:xfrm>
          <a:off x="8446865" y="2009965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ht_user_m_faq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7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 smtClean="0"/>
              <a:t>]</a:t>
            </a:r>
            <a:r>
              <a:rPr lang="en-US" altLang="ko-KR" dirty="0"/>
              <a:t> </a:t>
            </a:r>
            <a:r>
              <a:rPr lang="ko-KR" altLang="en-US" dirty="0"/>
              <a:t>사용자 </a:t>
            </a:r>
            <a:r>
              <a:rPr lang="en-US" altLang="ko-KR" dirty="0"/>
              <a:t>- </a:t>
            </a:r>
            <a:r>
              <a:rPr lang="ko-KR" altLang="en-US" dirty="0" err="1"/>
              <a:t>모바일</a:t>
            </a:r>
            <a:r>
              <a:rPr lang="ko-KR" altLang="en-US" dirty="0"/>
              <a:t> </a:t>
            </a:r>
            <a:r>
              <a:rPr lang="en-US" altLang="ko-KR" dirty="0"/>
              <a:t>-</a:t>
            </a:r>
            <a:r>
              <a:rPr lang="en-US" altLang="ko-KR" dirty="0" smtClean="0"/>
              <a:t> </a:t>
            </a:r>
            <a:r>
              <a:rPr lang="ko-KR" altLang="en-US" dirty="0" smtClean="0"/>
              <a:t>게시판 </a:t>
            </a:r>
            <a:r>
              <a:rPr lang="en-US" altLang="ko-KR" dirty="0" smtClean="0"/>
              <a:t>- FAQ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06626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화면 설계</a:t>
            </a:r>
            <a:r>
              <a:rPr lang="en-US" altLang="ko-KR" dirty="0"/>
              <a:t>] </a:t>
            </a:r>
            <a:r>
              <a:rPr lang="ko-KR" altLang="en-US" dirty="0"/>
              <a:t>사용자 </a:t>
            </a:r>
            <a:r>
              <a:rPr lang="en-US" altLang="ko-KR" dirty="0"/>
              <a:t>- </a:t>
            </a:r>
            <a:r>
              <a:rPr lang="ko-KR" altLang="en-US" dirty="0"/>
              <a:t>웹 </a:t>
            </a:r>
            <a:r>
              <a:rPr lang="en-US" altLang="ko-KR" dirty="0"/>
              <a:t>- </a:t>
            </a:r>
            <a:r>
              <a:rPr lang="ko-KR" altLang="en-US" dirty="0" smtClean="0"/>
              <a:t>게시판 </a:t>
            </a:r>
            <a:r>
              <a:rPr lang="en-US" altLang="ko-KR" dirty="0" smtClean="0"/>
              <a:t>– Q&amp;A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188510304"/>
              </p:ext>
            </p:extLst>
          </p:nvPr>
        </p:nvGraphicFramePr>
        <p:xfrm>
          <a:off x="8492752" y="2184404"/>
          <a:ext cx="3532000" cy="456165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카테고리 선택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Q&amp;A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제목 입력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Q&amp;A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내용 입력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공개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or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비공개 구분 선택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하여 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Q&amp;A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등록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제목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클릭하면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summary, detail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태그 형식으로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Q&amp;A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내용 표시</a:t>
                      </a:r>
                      <a:endParaRPr lang="en-US" altLang="ko-KR" sz="1500" b="0" i="0" u="none" strike="noStrike" cap="none" baseline="0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비공개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Q&amp;A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의 경우 비공개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Malgun Gothic"/>
                          <a:ea typeface="Malgun Gothic"/>
                        </a:rPr>
                        <a:t>글입니다로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표시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628" y="1583264"/>
            <a:ext cx="8108830" cy="18630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3904010" y="1642533"/>
            <a:ext cx="736600" cy="3471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Q&amp;A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204" y="3113087"/>
            <a:ext cx="7881464" cy="11284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6866468" y="2624667"/>
            <a:ext cx="1066800" cy="4884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2794005" y="2421467"/>
            <a:ext cx="728133" cy="203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제목 입력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819406" y="2767277"/>
            <a:ext cx="491070" cy="203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smtClean="0">
                <a:solidFill>
                  <a:schemeClr val="tx1"/>
                </a:solidFill>
              </a:rPr>
              <a:t>제목을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85801" y="3243065"/>
            <a:ext cx="728133" cy="203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smtClean="0">
                <a:solidFill>
                  <a:schemeClr val="tx1"/>
                </a:solidFill>
              </a:rPr>
              <a:t>내</a:t>
            </a:r>
            <a:r>
              <a:rPr lang="ko-KR" altLang="en-US" sz="800">
                <a:solidFill>
                  <a:schemeClr val="tx1"/>
                </a:solidFill>
              </a:rPr>
              <a:t>용</a:t>
            </a:r>
            <a:r>
              <a:rPr lang="ko-KR" altLang="en-US" sz="800" smtClean="0">
                <a:solidFill>
                  <a:schemeClr val="tx1"/>
                </a:solidFill>
              </a:rPr>
              <a:t> </a:t>
            </a:r>
            <a:r>
              <a:rPr lang="ko-KR" altLang="en-US" sz="800" dirty="0" smtClean="0">
                <a:solidFill>
                  <a:schemeClr val="tx1"/>
                </a:solidFill>
              </a:rPr>
              <a:t>입력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11203" y="3556663"/>
            <a:ext cx="516464" cy="1940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내용</a:t>
            </a:r>
            <a:r>
              <a:rPr lang="ko-KR" altLang="en-US" sz="800" dirty="0">
                <a:solidFill>
                  <a:schemeClr val="tx1"/>
                </a:solidFill>
              </a:rPr>
              <a:t>을</a:t>
            </a:r>
          </a:p>
        </p:txBody>
      </p:sp>
      <p:pic>
        <p:nvPicPr>
          <p:cNvPr id="18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43" y="4114570"/>
            <a:ext cx="8286935" cy="21592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Google Shape;173;g7c553259d1_0_81"/>
          <p:cNvSpPr/>
          <p:nvPr/>
        </p:nvSpPr>
        <p:spPr>
          <a:xfrm>
            <a:off x="45438" y="305393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398310" y="2184404"/>
            <a:ext cx="7721600" cy="193016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Google Shape;173;g7c553259d1_0_81"/>
          <p:cNvSpPr/>
          <p:nvPr/>
        </p:nvSpPr>
        <p:spPr>
          <a:xfrm>
            <a:off x="45438" y="4933294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398310" y="4173838"/>
            <a:ext cx="7721600" cy="171896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3642467"/>
              </p:ext>
            </p:extLst>
          </p:nvPr>
        </p:nvGraphicFramePr>
        <p:xfrm>
          <a:off x="8480731" y="1429130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ht_user_w_qna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95210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 smtClean="0"/>
              <a:t>]</a:t>
            </a:r>
            <a:r>
              <a:rPr lang="en-US" altLang="ko-KR" dirty="0"/>
              <a:t> </a:t>
            </a:r>
            <a:r>
              <a:rPr lang="ko-KR" altLang="en-US" dirty="0"/>
              <a:t>사용자 </a:t>
            </a:r>
            <a:r>
              <a:rPr lang="en-US" altLang="ko-KR" dirty="0"/>
              <a:t>- </a:t>
            </a:r>
            <a:r>
              <a:rPr lang="ko-KR" altLang="en-US" dirty="0"/>
              <a:t>웹 </a:t>
            </a:r>
            <a:r>
              <a:rPr lang="en-US" altLang="ko-KR" dirty="0"/>
              <a:t>-</a:t>
            </a:r>
            <a:r>
              <a:rPr lang="en-US" altLang="ko-KR" dirty="0" smtClean="0"/>
              <a:t> </a:t>
            </a:r>
            <a:r>
              <a:rPr lang="ko-KR" altLang="en-US" dirty="0" smtClean="0"/>
              <a:t>게시판 </a:t>
            </a:r>
            <a:r>
              <a:rPr lang="en-US" altLang="ko-KR" dirty="0"/>
              <a:t>– Q&amp;A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24707" y="5550029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2384229383"/>
              </p:ext>
            </p:extLst>
          </p:nvPr>
        </p:nvGraphicFramePr>
        <p:xfrm>
          <a:off x="8433486" y="2376976"/>
          <a:ext cx="3532000" cy="3710057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3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글 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10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개 단위 페이지 </a:t>
                      </a: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네이션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구현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733" y="1935165"/>
            <a:ext cx="7932412" cy="34496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Google Shape;173;g7c553259d1_0_81"/>
          <p:cNvSpPr/>
          <p:nvPr/>
        </p:nvSpPr>
        <p:spPr>
          <a:xfrm>
            <a:off x="67734" y="4875389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27164" y="4707489"/>
            <a:ext cx="7721600" cy="660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8762727"/>
              </p:ext>
            </p:extLst>
          </p:nvPr>
        </p:nvGraphicFramePr>
        <p:xfrm>
          <a:off x="8455331" y="1516754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ht_user_w_qna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20962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내용 개체 틀 36"/>
          <p:cNvSpPr>
            <a:spLocks noGrp="1"/>
          </p:cNvSpPr>
          <p:nvPr>
            <p:ph idx="1"/>
          </p:nvPr>
        </p:nvSpPr>
        <p:spPr>
          <a:xfrm>
            <a:off x="753931" y="1367455"/>
            <a:ext cx="8786723" cy="4841392"/>
          </a:xfrm>
        </p:spPr>
        <p:txBody>
          <a:bodyPr>
            <a:noAutofit/>
          </a:bodyPr>
          <a:lstStyle/>
          <a:p>
            <a:pPr>
              <a:buAutoNum type="arabicPeriod"/>
            </a:pPr>
            <a:endParaRPr lang="en-US" altLang="ko-KR" sz="3200" dirty="0"/>
          </a:p>
          <a:p>
            <a:pPr>
              <a:buAutoNum type="arabicPeriod"/>
            </a:pPr>
            <a:r>
              <a:rPr lang="ko-KR" altLang="en-US" sz="3200" dirty="0" smtClean="0"/>
              <a:t> 개요</a:t>
            </a:r>
            <a:endParaRPr lang="en-US" altLang="ko-KR" sz="3200" dirty="0"/>
          </a:p>
          <a:p>
            <a:pPr>
              <a:buAutoNum type="arabicPeriod"/>
            </a:pPr>
            <a:r>
              <a:rPr lang="ko-KR" altLang="en-US" sz="3200" dirty="0" smtClean="0"/>
              <a:t> </a:t>
            </a:r>
            <a:r>
              <a:rPr lang="ko-KR" altLang="en-US" sz="3200" dirty="0" err="1" smtClean="0"/>
              <a:t>유즈케이스</a:t>
            </a:r>
            <a:endParaRPr lang="en-US" altLang="ko-KR" sz="3200" dirty="0" smtClean="0"/>
          </a:p>
          <a:p>
            <a:pPr>
              <a:buAutoNum type="arabicPeriod"/>
            </a:pPr>
            <a:r>
              <a:rPr lang="ko-KR" altLang="en-US" sz="3200" dirty="0" smtClean="0"/>
              <a:t> 요구사항 정의서</a:t>
            </a:r>
            <a:endParaRPr lang="en-US" altLang="ko-KR" sz="3200" dirty="0"/>
          </a:p>
          <a:p>
            <a:pPr>
              <a:buAutoNum type="arabicPeriod"/>
            </a:pPr>
            <a:r>
              <a:rPr lang="ko-KR" altLang="en-US" sz="3200" dirty="0" smtClean="0"/>
              <a:t> </a:t>
            </a:r>
            <a:r>
              <a:rPr lang="en-US" altLang="ko-KR" sz="3200" dirty="0" smtClean="0"/>
              <a:t>DB </a:t>
            </a:r>
            <a:r>
              <a:rPr lang="ko-KR" altLang="en-US" sz="3200" dirty="0" smtClean="0"/>
              <a:t>설계</a:t>
            </a:r>
            <a:endParaRPr lang="en-US" altLang="ko-KR" sz="3200" dirty="0" smtClean="0"/>
          </a:p>
          <a:p>
            <a:pPr>
              <a:buAutoNum type="arabicPeriod"/>
            </a:pPr>
            <a:r>
              <a:rPr lang="ko-KR" altLang="en-US" sz="3200" dirty="0" smtClean="0"/>
              <a:t> 화면설계 및 구현</a:t>
            </a:r>
            <a:endParaRPr lang="ko-KR" altLang="en-US" sz="3200" dirty="0"/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ko-KR" altLang="en-US" dirty="0" smtClean="0"/>
              <a:t>목차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01696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500"/>
              <a:defRPr/>
            </a:pPr>
            <a:r>
              <a:rPr lang="en-US" altLang="ko-KR" sz="3600" b="0" smtClean="0"/>
              <a:t>[</a:t>
            </a:r>
            <a:r>
              <a:rPr lang="ko-KR" altLang="en-US" sz="3600" b="0" smtClean="0"/>
              <a:t>화면설계</a:t>
            </a:r>
            <a:r>
              <a:rPr lang="en-US" altLang="ko-KR" sz="3600" b="0" smtClean="0"/>
              <a:t>] </a:t>
            </a:r>
            <a:r>
              <a:rPr lang="ko-KR" altLang="en-US" sz="3600" b="0" smtClean="0"/>
              <a:t>사용자 </a:t>
            </a:r>
            <a:r>
              <a:rPr lang="en-US" altLang="ko-KR" sz="3600" b="0" smtClean="0"/>
              <a:t>– </a:t>
            </a:r>
            <a:r>
              <a:rPr lang="ko-KR" altLang="en-US" sz="3600" b="0" smtClean="0"/>
              <a:t>웹 </a:t>
            </a:r>
            <a:r>
              <a:rPr lang="en-US" altLang="ko-KR" sz="3600" b="0" smtClean="0"/>
              <a:t>- </a:t>
            </a:r>
            <a:r>
              <a:rPr lang="ko-KR" altLang="en-US" sz="3600" b="0" smtClean="0"/>
              <a:t>메인페이지</a:t>
            </a:r>
            <a:r>
              <a:rPr lang="ko-KR" altLang="en-US" sz="2400" b="0" smtClean="0"/>
              <a:t> </a:t>
            </a:r>
            <a:r>
              <a:rPr lang="en-US" altLang="ko-KR" sz="2400" b="0"/>
              <a:t>- HEADER</a:t>
            </a:r>
            <a:endParaRPr lang="ko-KR" altLang="en-US" sz="2400" b="0" dirty="0"/>
          </a:p>
        </p:txBody>
      </p:sp>
      <p:sp>
        <p:nvSpPr>
          <p:cNvPr id="5" name="Google Shape;164;g7c553259d1_0_81"/>
          <p:cNvSpPr/>
          <p:nvPr/>
        </p:nvSpPr>
        <p:spPr>
          <a:xfrm>
            <a:off x="3891869" y="5974235"/>
            <a:ext cx="2789963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" name="Google Shape;168;g7c553259d1_0_81"/>
          <p:cNvSpPr/>
          <p:nvPr/>
        </p:nvSpPr>
        <p:spPr>
          <a:xfrm>
            <a:off x="560723" y="1442690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7" name="Google Shape;169;g7c553259d1_0_81"/>
          <p:cNvGraphicFramePr/>
          <p:nvPr>
            <p:extLst/>
          </p:nvPr>
        </p:nvGraphicFramePr>
        <p:xfrm>
          <a:off x="8650244" y="2039603"/>
          <a:ext cx="2869750" cy="466897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메인 헤더 페이지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로고와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검색창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알림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모달창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메뉴바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구현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세미나존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세미나존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마다의 특징을 설명해주는 페이지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추천 세미나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등록 수가 가장 많은 순서대로</a:t>
                      </a:r>
                      <a:endParaRPr lang="en-US" altLang="ko-KR" sz="150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None/>
                      </a:pP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해당 세미나가 노출이 됨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메인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Footer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페이지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회사 정보를 나타냄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캐러셀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배너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인기 많은 세미나 홍보 이미지를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캐러셀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배너로 노출 시킴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766123" y="1630346"/>
            <a:ext cx="6251490" cy="221672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186" y="1752237"/>
            <a:ext cx="6115365" cy="1967739"/>
          </a:xfrm>
          <a:prstGeom prst="rect">
            <a:avLst/>
          </a:prstGeom>
        </p:spPr>
      </p:pic>
      <p:sp>
        <p:nvSpPr>
          <p:cNvPr id="10" name="Google Shape;173;g7c553259d1_0_81"/>
          <p:cNvSpPr/>
          <p:nvPr/>
        </p:nvSpPr>
        <p:spPr>
          <a:xfrm>
            <a:off x="889095" y="1625137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/>
          </p:nvPr>
        </p:nvGraphicFramePr>
        <p:xfrm>
          <a:off x="8650244" y="1305087"/>
          <a:ext cx="2788860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88860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kb_user_w_mainHeader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42165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 smtClean="0"/>
              <a:t>]</a:t>
            </a:r>
            <a:r>
              <a:rPr lang="en-US" altLang="ko-KR" dirty="0"/>
              <a:t> </a:t>
            </a:r>
            <a:r>
              <a:rPr lang="ko-KR" altLang="en-US" dirty="0"/>
              <a:t>사용자 </a:t>
            </a:r>
            <a:r>
              <a:rPr lang="en-US" altLang="ko-KR" dirty="0"/>
              <a:t>- </a:t>
            </a:r>
            <a:r>
              <a:rPr lang="ko-KR" altLang="en-US" dirty="0" err="1"/>
              <a:t>모바일</a:t>
            </a:r>
            <a:r>
              <a:rPr lang="ko-KR" altLang="en-US" dirty="0"/>
              <a:t> </a:t>
            </a:r>
            <a:r>
              <a:rPr lang="en-US" altLang="ko-KR" dirty="0"/>
              <a:t>-</a:t>
            </a:r>
            <a:r>
              <a:rPr lang="en-US" altLang="ko-KR" dirty="0" smtClean="0"/>
              <a:t> </a:t>
            </a:r>
            <a:r>
              <a:rPr lang="ko-KR" altLang="en-US" dirty="0" smtClean="0"/>
              <a:t>게시판 </a:t>
            </a:r>
            <a:r>
              <a:rPr lang="en-US" altLang="ko-KR" dirty="0"/>
              <a:t>– Q&amp;A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58575" y="5555654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60945959"/>
              </p:ext>
            </p:extLst>
          </p:nvPr>
        </p:nvGraphicFramePr>
        <p:xfrm>
          <a:off x="8518153" y="2508740"/>
          <a:ext cx="3532000" cy="37737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스피너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텍스트뷰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버튼을 이용한 검색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 기능을 포함한 화면 구현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Malgun Gothic"/>
                          <a:ea typeface="Malgun Gothic"/>
                        </a:rPr>
                        <a:t>리스트뷰를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 이용한 </a:t>
                      </a:r>
                      <a:r>
                        <a:rPr lang="en-US" altLang="ko-KR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FAQ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 목록 표시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4934" y="1220259"/>
            <a:ext cx="3620043" cy="547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3160454" y="1279526"/>
            <a:ext cx="776545" cy="3884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Q&amp;A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Google Shape;173;g7c553259d1_0_81"/>
          <p:cNvSpPr/>
          <p:nvPr/>
        </p:nvSpPr>
        <p:spPr>
          <a:xfrm>
            <a:off x="1363139" y="2487765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794937" y="1769532"/>
            <a:ext cx="3620043" cy="17610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794936" y="3623730"/>
            <a:ext cx="3620043" cy="307340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Google Shape;173;g7c553259d1_0_81"/>
          <p:cNvSpPr/>
          <p:nvPr/>
        </p:nvSpPr>
        <p:spPr>
          <a:xfrm>
            <a:off x="1363139" y="499813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1732856"/>
              </p:ext>
            </p:extLst>
          </p:nvPr>
        </p:nvGraphicFramePr>
        <p:xfrm>
          <a:off x="8497666" y="1651531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ht_user_m_qna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23657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 smtClean="0"/>
              <a:t>] </a:t>
            </a:r>
            <a:r>
              <a:rPr lang="ko-KR" altLang="en-US" dirty="0" smtClean="0"/>
              <a:t>관리자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게시판 관리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공지사항 관리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10221580"/>
              </p:ext>
            </p:extLst>
          </p:nvPr>
        </p:nvGraphicFramePr>
        <p:xfrm>
          <a:off x="8495894" y="2518966"/>
          <a:ext cx="3532000" cy="380580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등록된 공지사항 목록을 테이블 형식으로 표시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글 </a:t>
                      </a:r>
                      <a:r>
                        <a:rPr lang="en-US" altLang="ko-KR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10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개 단위 페이지 </a:t>
                      </a:r>
                      <a:r>
                        <a:rPr lang="ko-KR" altLang="en-US" sz="1500" b="0" i="0" u="none" strike="noStrike" cap="none" noProof="0" dirty="0" err="1" smtClean="0">
                          <a:latin typeface="Malgun Gothic"/>
                          <a:ea typeface="Malgun Gothic"/>
                        </a:rPr>
                        <a:t>네이션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 구현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등록버튼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공지사항 등록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창을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모달로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호출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1080402"/>
              </p:ext>
            </p:extLst>
          </p:nvPr>
        </p:nvGraphicFramePr>
        <p:xfrm>
          <a:off x="1861127" y="2691866"/>
          <a:ext cx="6376940" cy="26438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46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63712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4087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4047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코드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제목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작성일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작성자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1000005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4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목요일 고객센터 휴무 안내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2020-03-31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admin01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1000004</a:t>
                      </a:r>
                      <a:endParaRPr lang="ko-KR" altLang="en-US" sz="10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10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네이버톡톡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1:1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문의가 종료되고 사용에 더욱 편리한 방식으로 변경됩니다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2020-03-30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admin02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1000003</a:t>
                      </a:r>
                      <a:endParaRPr lang="ko-KR" altLang="en-US" sz="10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CCTV 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설치 및 운영에 대한 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권고안을 확인해주세요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2020-03-17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admin01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1000002</a:t>
                      </a:r>
                      <a:endParaRPr lang="ko-KR" altLang="en-US" sz="10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조치완료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현재 서비스 내 예약이 불가한 사항이 접수되어 </a:t>
                      </a:r>
                      <a:r>
                        <a:rPr lang="ko-KR" altLang="en-US" sz="10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조치중에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있습니다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2020-03-01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admin02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1000001</a:t>
                      </a:r>
                      <a:endParaRPr lang="ko-KR" altLang="en-US" sz="10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종료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 안내 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(1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2020-02-19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 smtClean="0"/>
                        <a:t>adminX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>
                <a:solidFill>
                  <a:schemeClr val="tx1"/>
                </a:solidFill>
              </a:rPr>
              <a:t>공지사항 관리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365999" y="5526703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5" name="Google Shape;173;g7c553259d1_0_81"/>
          <p:cNvSpPr/>
          <p:nvPr/>
        </p:nvSpPr>
        <p:spPr>
          <a:xfrm>
            <a:off x="1324351" y="381282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684864" y="2573867"/>
            <a:ext cx="6811030" cy="28025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3454400" y="5468640"/>
            <a:ext cx="2650067" cy="6656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6874933" y="5468641"/>
            <a:ext cx="1497060" cy="3987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Google Shape;173;g7c553259d1_0_81"/>
          <p:cNvSpPr/>
          <p:nvPr/>
        </p:nvSpPr>
        <p:spPr>
          <a:xfrm>
            <a:off x="3083976" y="563775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" name="Google Shape;173;g7c553259d1_0_81"/>
          <p:cNvSpPr/>
          <p:nvPr/>
        </p:nvSpPr>
        <p:spPr>
          <a:xfrm>
            <a:off x="6478061" y="550250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21" name="표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2283881"/>
              </p:ext>
            </p:extLst>
          </p:nvPr>
        </p:nvGraphicFramePr>
        <p:xfrm>
          <a:off x="8495894" y="1722100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ht_admin_notice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619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/>
              <a:t>] </a:t>
            </a:r>
            <a:r>
              <a:rPr lang="ko-KR" altLang="en-US" dirty="0"/>
              <a:t>관리자 </a:t>
            </a:r>
            <a:r>
              <a:rPr lang="en-US" altLang="ko-KR" dirty="0"/>
              <a:t>- </a:t>
            </a:r>
            <a:r>
              <a:rPr lang="ko-KR" altLang="en-US" dirty="0" smtClean="0"/>
              <a:t>게시판 </a:t>
            </a:r>
            <a:r>
              <a:rPr lang="ko-KR" altLang="en-US" dirty="0"/>
              <a:t>관리 </a:t>
            </a:r>
            <a:r>
              <a:rPr lang="en-US" altLang="ko-KR" dirty="0"/>
              <a:t>– </a:t>
            </a:r>
            <a:r>
              <a:rPr lang="ko-KR" altLang="en-US" dirty="0"/>
              <a:t>공지사항 관리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2882590270"/>
              </p:ext>
            </p:extLst>
          </p:nvPr>
        </p:nvGraphicFramePr>
        <p:xfrm>
          <a:off x="8487427" y="1992698"/>
          <a:ext cx="3532000" cy="4688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 smtClean="0"/>
                        <a:t>4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제목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클릭하면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summary, detail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태그 형식으로 공지사항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내용 표시</a:t>
                      </a:r>
                      <a:endParaRPr lang="en-US" altLang="ko-KR" sz="1500" b="0" i="0" u="none" strike="noStrike" cap="none" baseline="0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수정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수정 및 삭제 기능 포함한 화면 호출</a:t>
                      </a:r>
                      <a:endParaRPr lang="en-US" altLang="ko-KR" sz="1500" b="0" i="0" u="none" strike="noStrike" cap="none" baseline="0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삭제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삭제하시겠습니까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?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확인 후 삭제 처리</a:t>
                      </a:r>
                      <a:endParaRPr lang="ko-KR" altLang="en-US" sz="1500" b="0" i="0" u="none" strike="noStrike" cap="none" noProof="0" dirty="0" smtClean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6405299"/>
              </p:ext>
            </p:extLst>
          </p:nvPr>
        </p:nvGraphicFramePr>
        <p:xfrm>
          <a:off x="1843294" y="2573867"/>
          <a:ext cx="6376940" cy="26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46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63712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4087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4047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4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목요일 고객센터 휴무 안내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1000004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네이버톡톡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1:1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문의가 종료되고 사용에 더욱 편리한 방식으로 변경됩니다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>
                <a:solidFill>
                  <a:schemeClr val="tx1"/>
                </a:solidFill>
              </a:rPr>
              <a:t>공지사항 관리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217831" y="4554873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수</a:t>
            </a:r>
            <a:r>
              <a:rPr lang="ko-KR" altLang="en-US" sz="800" dirty="0">
                <a:solidFill>
                  <a:schemeClr val="tx1"/>
                </a:solidFill>
              </a:rPr>
              <a:t>정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6959598" y="5531490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684143" y="4554872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7" name="Google Shape;173;g7c553259d1_0_81"/>
          <p:cNvSpPr/>
          <p:nvPr/>
        </p:nvSpPr>
        <p:spPr>
          <a:xfrm>
            <a:off x="1315884" y="372815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676397" y="2489197"/>
            <a:ext cx="6811030" cy="28025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053722"/>
              </p:ext>
            </p:extLst>
          </p:nvPr>
        </p:nvGraphicFramePr>
        <p:xfrm>
          <a:off x="8487427" y="1268269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ht_admin_notice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39634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/>
              <a:t>] </a:t>
            </a:r>
            <a:r>
              <a:rPr lang="ko-KR" altLang="en-US" dirty="0"/>
              <a:t>관리자 </a:t>
            </a:r>
            <a:r>
              <a:rPr lang="en-US" altLang="ko-KR" dirty="0"/>
              <a:t>- </a:t>
            </a:r>
            <a:r>
              <a:rPr lang="ko-KR" altLang="en-US" dirty="0" smtClean="0"/>
              <a:t>게시판 </a:t>
            </a:r>
            <a:r>
              <a:rPr lang="ko-KR" altLang="en-US" dirty="0"/>
              <a:t>관리 </a:t>
            </a:r>
            <a:r>
              <a:rPr lang="en-US" altLang="ko-KR" dirty="0"/>
              <a:t>– </a:t>
            </a:r>
            <a:r>
              <a:rPr lang="ko-KR" altLang="en-US" dirty="0"/>
              <a:t>공지사항 관리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2176218443"/>
              </p:ext>
            </p:extLst>
          </p:nvPr>
        </p:nvGraphicFramePr>
        <p:xfrm>
          <a:off x="8501219" y="2349441"/>
          <a:ext cx="3532000" cy="441086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 smtClean="0"/>
                        <a:t>5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공지사항 상세 내용 호출 및 제목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내용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이미지 수정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 가능한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input text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이용</a:t>
                      </a:r>
                      <a:endParaRPr lang="en-US" altLang="ko-KR" sz="1500" b="0" i="0" u="none" strike="noStrike" cap="none" baseline="0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수정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수정 완료 버튼</a:t>
                      </a:r>
                      <a:endParaRPr lang="en-US" altLang="ko-KR" sz="1500" b="0" i="0" u="none" strike="noStrike" cap="none" baseline="0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삭제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삭제하시겠습니까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?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확인 후 삭제 또는 취소</a:t>
                      </a:r>
                      <a:endParaRPr lang="en-US" altLang="ko-KR" sz="1500" b="0" i="0" u="none" strike="noStrike" cap="none" baseline="0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닫기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호출 된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맑은 고딕"/>
                        </a:rPr>
                        <a:t>모달창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 닫기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4717000"/>
              </p:ext>
            </p:extLst>
          </p:nvPr>
        </p:nvGraphicFramePr>
        <p:xfrm>
          <a:off x="1843294" y="2573867"/>
          <a:ext cx="6376940" cy="26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46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63712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4087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4047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4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목요일 고객센터 휴무 안내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1000004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네이버톡톡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1:1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문의가 종료되고 사용에 더욱 편리한 방식으로 변경됩니다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>
                <a:solidFill>
                  <a:schemeClr val="tx1"/>
                </a:solidFill>
              </a:rPr>
              <a:t>공지사항 관리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217831" y="4554873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수</a:t>
            </a:r>
            <a:r>
              <a:rPr lang="ko-KR" altLang="en-US" sz="800" dirty="0">
                <a:solidFill>
                  <a:schemeClr val="tx1"/>
                </a:solidFill>
              </a:rPr>
              <a:t>정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6959598" y="5531490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684143" y="4554872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7464" y="1906060"/>
            <a:ext cx="5884435" cy="41012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Google Shape;173;g7c553259d1_0_81"/>
          <p:cNvSpPr/>
          <p:nvPr/>
        </p:nvSpPr>
        <p:spPr>
          <a:xfrm>
            <a:off x="1315884" y="372815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701798" y="1803400"/>
            <a:ext cx="6423259" cy="42671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3496440"/>
              </p:ext>
            </p:extLst>
          </p:nvPr>
        </p:nvGraphicFramePr>
        <p:xfrm>
          <a:off x="8472265" y="1535502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ht_admin_notice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99702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/>
              <a:t>] </a:t>
            </a:r>
            <a:r>
              <a:rPr lang="ko-KR" altLang="en-US" dirty="0"/>
              <a:t>관리자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게시판 관리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공지사항 관리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137740011"/>
              </p:ext>
            </p:extLst>
          </p:nvPr>
        </p:nvGraphicFramePr>
        <p:xfrm>
          <a:off x="8501220" y="2439422"/>
          <a:ext cx="3532000" cy="42309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6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제목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내용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이미지 등록하여 공지사항 등록</a:t>
                      </a:r>
                      <a:endParaRPr lang="en-US" altLang="ko-KR" sz="1500" b="0" i="0" u="none" strike="noStrike" cap="none" baseline="0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등록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등록하기</a:t>
                      </a:r>
                      <a:endParaRPr lang="en-US" altLang="ko-KR" sz="1500" b="0" i="0" u="none" strike="noStrike" cap="none" baseline="0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닫기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호출 된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맑은 고딕"/>
                        </a:rPr>
                        <a:t>모달창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 닫기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256433"/>
              </p:ext>
            </p:extLst>
          </p:nvPr>
        </p:nvGraphicFramePr>
        <p:xfrm>
          <a:off x="1843294" y="2573867"/>
          <a:ext cx="6376940" cy="26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46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63712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4087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4047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4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목요일 고객센터 휴무 안내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1000004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네이버톡톡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1:1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문의가 종료되고 사용에 더욱 편리한 방식으로 변경됩니다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>
                <a:solidFill>
                  <a:schemeClr val="tx1"/>
                </a:solidFill>
              </a:rPr>
              <a:t>공지사항 관리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217831" y="4554873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수</a:t>
            </a:r>
            <a:r>
              <a:rPr lang="ko-KR" altLang="en-US" sz="800" dirty="0">
                <a:solidFill>
                  <a:schemeClr val="tx1"/>
                </a:solidFill>
              </a:rPr>
              <a:t>정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6959598" y="5531490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684143" y="4554872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8391" y="2051989"/>
            <a:ext cx="6600825" cy="3752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Google Shape;173;g7c553259d1_0_81"/>
          <p:cNvSpPr/>
          <p:nvPr/>
        </p:nvSpPr>
        <p:spPr>
          <a:xfrm>
            <a:off x="1265082" y="372815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650996" y="1803400"/>
            <a:ext cx="6670195" cy="42671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3016365"/>
              </p:ext>
            </p:extLst>
          </p:nvPr>
        </p:nvGraphicFramePr>
        <p:xfrm>
          <a:off x="8572025" y="1640797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ht_admin_notice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40129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/>
              <a:t>] </a:t>
            </a:r>
            <a:r>
              <a:rPr lang="ko-KR" altLang="en-US" dirty="0"/>
              <a:t>관리자 </a:t>
            </a:r>
            <a:r>
              <a:rPr lang="en-US" altLang="ko-KR" dirty="0"/>
              <a:t>- </a:t>
            </a:r>
            <a:r>
              <a:rPr lang="ko-KR" altLang="en-US" dirty="0" smtClean="0"/>
              <a:t>게시판 </a:t>
            </a:r>
            <a:r>
              <a:rPr lang="ko-KR" altLang="en-US" dirty="0"/>
              <a:t>관리 </a:t>
            </a:r>
            <a:r>
              <a:rPr lang="en-US" altLang="ko-KR" dirty="0"/>
              <a:t>– </a:t>
            </a:r>
            <a:r>
              <a:rPr lang="en-US" altLang="ko-KR" dirty="0" smtClean="0"/>
              <a:t>FAQ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388644941"/>
              </p:ext>
            </p:extLst>
          </p:nvPr>
        </p:nvGraphicFramePr>
        <p:xfrm>
          <a:off x="8453561" y="2413200"/>
          <a:ext cx="3532000" cy="380580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등록된 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FAQ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목록을 테이블 형식으로 표시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글 </a:t>
                      </a:r>
                      <a:r>
                        <a:rPr lang="en-US" altLang="ko-KR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10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개 단위 페이지 </a:t>
                      </a:r>
                      <a:r>
                        <a:rPr lang="ko-KR" altLang="en-US" sz="1500" b="0" i="0" u="none" strike="noStrike" cap="none" noProof="0" dirty="0" err="1" smtClean="0">
                          <a:latin typeface="Malgun Gothic"/>
                          <a:ea typeface="Malgun Gothic"/>
                        </a:rPr>
                        <a:t>네이션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 구현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등록버튼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FAQ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등록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창을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모달로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호출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488003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4264403"/>
              </p:ext>
            </p:extLst>
          </p:nvPr>
        </p:nvGraphicFramePr>
        <p:xfrm>
          <a:off x="1861127" y="2691866"/>
          <a:ext cx="6376940" cy="25926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734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075266"/>
                <a:gridCol w="30734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89746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643467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코드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카테고리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제목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작성일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작성자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/>
                        <a:t>에약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예약을 변경 하고 싶어요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2000004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예약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예약 안내 알림을 받지 못했어요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2000003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예약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당일 예약은 불가능한가요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2020-03-17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2000002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서비스 이용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이용에 문의가 있어요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2020-03-01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2000001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서비스 이용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호스트에게 질문을 하고 싶어요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2020-02-19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adminX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 smtClean="0">
                <a:solidFill>
                  <a:schemeClr val="tx1"/>
                </a:solidFill>
              </a:rPr>
              <a:t>FAQ</a:t>
            </a:r>
            <a:r>
              <a:rPr lang="ko-KR" altLang="en-US" sz="1500" dirty="0" smtClean="0">
                <a:solidFill>
                  <a:schemeClr val="tx1"/>
                </a:solidFill>
              </a:rPr>
              <a:t> 관리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365999" y="5526703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5" name="Google Shape;173;g7c553259d1_0_81"/>
          <p:cNvSpPr/>
          <p:nvPr/>
        </p:nvSpPr>
        <p:spPr>
          <a:xfrm>
            <a:off x="1324351" y="381282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684864" y="2573867"/>
            <a:ext cx="6811030" cy="28025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3454400" y="5468640"/>
            <a:ext cx="2650067" cy="6656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6874933" y="5468641"/>
            <a:ext cx="1497060" cy="3987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Google Shape;173;g7c553259d1_0_81"/>
          <p:cNvSpPr/>
          <p:nvPr/>
        </p:nvSpPr>
        <p:spPr>
          <a:xfrm>
            <a:off x="3083976" y="563775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" name="Google Shape;173;g7c553259d1_0_81"/>
          <p:cNvSpPr/>
          <p:nvPr/>
        </p:nvSpPr>
        <p:spPr>
          <a:xfrm>
            <a:off x="6478061" y="550250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21" name="표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1755306"/>
              </p:ext>
            </p:extLst>
          </p:nvPr>
        </p:nvGraphicFramePr>
        <p:xfrm>
          <a:off x="8529692" y="1522856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ht_admin_faq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32543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/>
              <a:t>] </a:t>
            </a:r>
            <a:r>
              <a:rPr lang="ko-KR" altLang="en-US" dirty="0"/>
              <a:t>관리자 </a:t>
            </a:r>
            <a:r>
              <a:rPr lang="en-US" altLang="ko-KR" dirty="0"/>
              <a:t>- </a:t>
            </a:r>
            <a:r>
              <a:rPr lang="ko-KR" altLang="en-US" dirty="0" smtClean="0"/>
              <a:t>게시판 </a:t>
            </a:r>
            <a:r>
              <a:rPr lang="ko-KR" altLang="en-US" dirty="0"/>
              <a:t>관리 </a:t>
            </a:r>
            <a:r>
              <a:rPr lang="en-US" altLang="ko-KR" dirty="0"/>
              <a:t>– FAQ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978156087"/>
              </p:ext>
            </p:extLst>
          </p:nvPr>
        </p:nvGraphicFramePr>
        <p:xfrm>
          <a:off x="8509686" y="2291280"/>
          <a:ext cx="3532000" cy="418226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4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제목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클릭하면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summary, detail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태그 형식으로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FAQ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내용 표시</a:t>
                      </a:r>
                      <a:endParaRPr lang="en-US" altLang="ko-KR" sz="1500" b="0" i="0" u="none" strike="noStrike" cap="none" baseline="0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수정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수정 및 삭제 기능 포함한 화면 호출</a:t>
                      </a:r>
                      <a:endParaRPr lang="en-US" altLang="ko-KR" sz="1500" b="0" i="0" u="none" strike="noStrike" cap="none" baseline="0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삭제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삭제하시겠습니까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?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확인 후 삭제 처리</a:t>
                      </a:r>
                      <a:endParaRPr lang="ko-KR" altLang="en-US" sz="1500" b="0" i="0" u="none" strike="noStrike" cap="none" noProof="0" dirty="0" smtClean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4743860"/>
              </p:ext>
            </p:extLst>
          </p:nvPr>
        </p:nvGraphicFramePr>
        <p:xfrm>
          <a:off x="1843294" y="2573867"/>
          <a:ext cx="6376940" cy="26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357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53533"/>
                <a:gridCol w="352213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821267"/>
                <a:gridCol w="676434"/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카테고리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예약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4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목요일 고객센터 휴무 안내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2000004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예약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예약 안내 알림을 받지 못했어요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 smtClean="0">
                <a:solidFill>
                  <a:schemeClr val="tx1"/>
                </a:solidFill>
              </a:rPr>
              <a:t>FAQ</a:t>
            </a:r>
            <a:r>
              <a:rPr lang="ko-KR" altLang="en-US" sz="1500" dirty="0" smtClean="0">
                <a:solidFill>
                  <a:schemeClr val="tx1"/>
                </a:solidFill>
              </a:rPr>
              <a:t> 관리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217831" y="4554873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수</a:t>
            </a:r>
            <a:r>
              <a:rPr lang="ko-KR" altLang="en-US" sz="800" dirty="0">
                <a:solidFill>
                  <a:schemeClr val="tx1"/>
                </a:solidFill>
              </a:rPr>
              <a:t>정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6959598" y="5531490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684143" y="4554872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7" name="Google Shape;173;g7c553259d1_0_81"/>
          <p:cNvSpPr/>
          <p:nvPr/>
        </p:nvSpPr>
        <p:spPr>
          <a:xfrm>
            <a:off x="1282016" y="372815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667930" y="2506133"/>
            <a:ext cx="6670195" cy="2870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3239563"/>
              </p:ext>
            </p:extLst>
          </p:nvPr>
        </p:nvGraphicFramePr>
        <p:xfrm>
          <a:off x="8572025" y="1510433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ht_admin_faq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54512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/>
              <a:t>] </a:t>
            </a:r>
            <a:r>
              <a:rPr lang="ko-KR" altLang="en-US" dirty="0"/>
              <a:t>관리자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게시판 관리 </a:t>
            </a:r>
            <a:r>
              <a:rPr lang="en-US" altLang="ko-KR" dirty="0" smtClean="0"/>
              <a:t>- FAQ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246677253"/>
              </p:ext>
            </p:extLst>
          </p:nvPr>
        </p:nvGraphicFramePr>
        <p:xfrm>
          <a:off x="8484286" y="1808177"/>
          <a:ext cx="3532000" cy="49167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5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500" b="0" i="0" u="none" strike="noStrike" cap="none" noProof="0" dirty="0" smtClean="0">
                          <a:latin typeface="+mn-lt"/>
                        </a:rPr>
                        <a:t>FAQ</a:t>
                      </a:r>
                      <a:r>
                        <a:rPr lang="ko-KR" altLang="en-US" sz="1500" b="0" i="0" u="none" strike="noStrike" cap="none" noProof="0" dirty="0" smtClean="0">
                          <a:latin typeface="+mn-lt"/>
                        </a:rPr>
                        <a:t> 상세 내용 호출 및 제목</a:t>
                      </a:r>
                      <a:r>
                        <a:rPr lang="en-US" altLang="ko-KR" sz="1500" b="0" i="0" u="none" strike="noStrike" cap="none" noProof="0" dirty="0" smtClean="0">
                          <a:latin typeface="+mn-lt"/>
                        </a:rPr>
                        <a:t>, </a:t>
                      </a:r>
                      <a:r>
                        <a:rPr lang="ko-KR" altLang="en-US" sz="1500" b="0" i="0" u="none" strike="noStrike" cap="none" noProof="0" dirty="0" smtClean="0">
                          <a:latin typeface="+mn-lt"/>
                        </a:rPr>
                        <a:t>내용</a:t>
                      </a:r>
                      <a:r>
                        <a:rPr lang="en-US" altLang="ko-KR" sz="1500" b="0" i="0" u="none" strike="noStrike" cap="none" noProof="0" dirty="0" smtClean="0">
                          <a:latin typeface="+mn-lt"/>
                        </a:rPr>
                        <a:t>, </a:t>
                      </a:r>
                      <a:r>
                        <a:rPr lang="ko-KR" altLang="en-US" sz="1500" b="0" i="0" u="none" strike="noStrike" cap="none" noProof="0" dirty="0" smtClean="0">
                          <a:latin typeface="+mn-lt"/>
                        </a:rPr>
                        <a:t>이미지 수정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 가능한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input text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이용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수정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수정 완료 버튼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삭제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삭제하시겠습니까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?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확인 후 삭제 또는 취소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닫기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호출 된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+mn-lt"/>
                        </a:rPr>
                        <a:t>모달창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 닫기</a:t>
                      </a:r>
                      <a:endParaRPr lang="ko-KR" altLang="en-US" sz="1500" b="0" i="0" u="none" strike="noStrike" cap="none" noProof="0" dirty="0" smtClean="0">
                        <a:latin typeface="+mn-lt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7522157"/>
              </p:ext>
            </p:extLst>
          </p:nvPr>
        </p:nvGraphicFramePr>
        <p:xfrm>
          <a:off x="1843294" y="2573867"/>
          <a:ext cx="6376940" cy="26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46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63712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4087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4047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4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목요일 고객센터 휴무 안내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1000004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네이버톡톡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1:1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문의가 종료되고 사용에 더욱 편리한 방식으로 변경됩니다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>
                <a:solidFill>
                  <a:schemeClr val="tx1"/>
                </a:solidFill>
              </a:rPr>
              <a:t>공지사항 관리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217831" y="4554873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수</a:t>
            </a:r>
            <a:r>
              <a:rPr lang="ko-KR" altLang="en-US" sz="800" dirty="0">
                <a:solidFill>
                  <a:schemeClr val="tx1"/>
                </a:solidFill>
              </a:rPr>
              <a:t>정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6959598" y="5531490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684143" y="4554872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7464" y="1906060"/>
            <a:ext cx="5884435" cy="41012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직사각형 17"/>
          <p:cNvSpPr/>
          <p:nvPr/>
        </p:nvSpPr>
        <p:spPr>
          <a:xfrm>
            <a:off x="2667000" y="2480733"/>
            <a:ext cx="787400" cy="330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FAQ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324113" y="2963333"/>
            <a:ext cx="698490" cy="2370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FAQ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292354" y="3775655"/>
            <a:ext cx="698490" cy="2370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FAQ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328342" y="4266527"/>
            <a:ext cx="698490" cy="2370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FAQ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22" name="Google Shape;173;g7c553259d1_0_81"/>
          <p:cNvSpPr/>
          <p:nvPr/>
        </p:nvSpPr>
        <p:spPr>
          <a:xfrm>
            <a:off x="1282016" y="3794396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803401" y="1828800"/>
            <a:ext cx="6296256" cy="43563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8212336"/>
              </p:ext>
            </p:extLst>
          </p:nvPr>
        </p:nvGraphicFramePr>
        <p:xfrm>
          <a:off x="8506132" y="1090464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ht_admin_faq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6505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/>
              <a:t>] </a:t>
            </a:r>
            <a:r>
              <a:rPr lang="ko-KR" altLang="en-US" dirty="0"/>
              <a:t>관리자 </a:t>
            </a:r>
            <a:r>
              <a:rPr lang="en-US" altLang="ko-KR" dirty="0"/>
              <a:t>- </a:t>
            </a:r>
            <a:r>
              <a:rPr lang="ko-KR" altLang="en-US" dirty="0" smtClean="0"/>
              <a:t>게시판 </a:t>
            </a:r>
            <a:r>
              <a:rPr lang="ko-KR" altLang="en-US" dirty="0"/>
              <a:t>관리 </a:t>
            </a:r>
            <a:r>
              <a:rPr lang="en-US" altLang="ko-KR" dirty="0"/>
              <a:t>– FAQ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107952215"/>
              </p:ext>
            </p:extLst>
          </p:nvPr>
        </p:nvGraphicFramePr>
        <p:xfrm>
          <a:off x="8492753" y="2362200"/>
          <a:ext cx="3532000" cy="42309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6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+mn-lt"/>
                        </a:rPr>
                        <a:t>제목</a:t>
                      </a:r>
                      <a:r>
                        <a:rPr lang="en-US" altLang="ko-KR" sz="1500" b="0" i="0" u="none" strike="noStrike" cap="none" noProof="0" dirty="0" smtClean="0">
                          <a:latin typeface="+mn-lt"/>
                        </a:rPr>
                        <a:t>,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 내용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,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이미지 등록하여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FAQ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 등록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등록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등록하기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닫기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호출 된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+mn-lt"/>
                        </a:rPr>
                        <a:t>모달창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 닫기</a:t>
                      </a:r>
                      <a:endParaRPr lang="ko-KR" altLang="en-US" sz="1500" b="0" i="0" u="none" strike="noStrike" cap="none" noProof="0" dirty="0" smtClean="0">
                        <a:latin typeface="+mn-lt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8537884"/>
              </p:ext>
            </p:extLst>
          </p:nvPr>
        </p:nvGraphicFramePr>
        <p:xfrm>
          <a:off x="1843294" y="2573867"/>
          <a:ext cx="6376940" cy="26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46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63712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4087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4047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4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목요일 고객센터 휴무 안내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1000004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네이버톡톡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1:1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문의가 종료되고 사용에 더욱 편리한 방식으로 변경됩니다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>
                <a:solidFill>
                  <a:schemeClr val="tx1"/>
                </a:solidFill>
              </a:rPr>
              <a:t>공지사항 관리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217831" y="4554873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수</a:t>
            </a:r>
            <a:r>
              <a:rPr lang="ko-KR" altLang="en-US" sz="800" dirty="0">
                <a:solidFill>
                  <a:schemeClr val="tx1"/>
                </a:solidFill>
              </a:rPr>
              <a:t>정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6959598" y="5531490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684143" y="4554872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8391" y="2051989"/>
            <a:ext cx="6600825" cy="3752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직사각형 17"/>
          <p:cNvSpPr/>
          <p:nvPr/>
        </p:nvSpPr>
        <p:spPr>
          <a:xfrm>
            <a:off x="2328342" y="2767927"/>
            <a:ext cx="973658" cy="2970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FAQ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099745" y="3335193"/>
            <a:ext cx="694258" cy="2208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FAQ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099745" y="3860321"/>
            <a:ext cx="694258" cy="2208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FAQ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21" name="Google Shape;173;g7c553259d1_0_81"/>
          <p:cNvSpPr/>
          <p:nvPr/>
        </p:nvSpPr>
        <p:spPr>
          <a:xfrm>
            <a:off x="1130666" y="3794396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574800" y="1921932"/>
            <a:ext cx="6797193" cy="40854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4275507"/>
              </p:ext>
            </p:extLst>
          </p:nvPr>
        </p:nvGraphicFramePr>
        <p:xfrm>
          <a:off x="8489198" y="1601882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ht_admin_faq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8603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/>
              <a:t>] </a:t>
            </a:r>
            <a:r>
              <a:rPr lang="ko-KR" altLang="en-US" dirty="0"/>
              <a:t>관리자 </a:t>
            </a:r>
            <a:r>
              <a:rPr lang="en-US" altLang="ko-KR" dirty="0"/>
              <a:t>- </a:t>
            </a:r>
            <a:r>
              <a:rPr lang="ko-KR" altLang="en-US" dirty="0" smtClean="0"/>
              <a:t>게시판 </a:t>
            </a:r>
            <a:r>
              <a:rPr lang="ko-KR" altLang="en-US" dirty="0"/>
              <a:t>관리 </a:t>
            </a:r>
            <a:r>
              <a:rPr lang="en-US" altLang="ko-KR" dirty="0"/>
              <a:t>– </a:t>
            </a:r>
            <a:r>
              <a:rPr lang="en-US" altLang="ko-KR" dirty="0" smtClean="0"/>
              <a:t>Q&amp;A</a:t>
            </a:r>
            <a:endParaRPr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24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857689733"/>
              </p:ext>
            </p:extLst>
          </p:nvPr>
        </p:nvGraphicFramePr>
        <p:xfrm>
          <a:off x="8594353" y="2417597"/>
          <a:ext cx="3532000" cy="3767543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등록된 공지사항 목록을 테이블 형식으로 표시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글 </a:t>
                      </a:r>
                      <a:r>
                        <a:rPr lang="en-US" altLang="ko-KR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10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개 단위 페이지 </a:t>
                      </a:r>
                      <a:r>
                        <a:rPr lang="ko-KR" altLang="en-US" sz="1500" b="0" i="0" u="none" strike="noStrike" cap="none" noProof="0" dirty="0" err="1" smtClean="0">
                          <a:latin typeface="Malgun Gothic"/>
                          <a:ea typeface="Malgun Gothic"/>
                        </a:rPr>
                        <a:t>네이션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 구현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2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4946070"/>
              </p:ext>
            </p:extLst>
          </p:nvPr>
        </p:nvGraphicFramePr>
        <p:xfrm>
          <a:off x="1861127" y="2691866"/>
          <a:ext cx="6376940" cy="25926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274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53533"/>
                <a:gridCol w="325253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1737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74075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카테고리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3000005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결제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네이버페이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포인트로 결제했는데 현금영수증을 발급받을 수 있나요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3000004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/>
                        <a:t>예약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예약 안내 알림을 받지 못했어요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3000003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/>
                        <a:t>예약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당일 예약은 불가능한가요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2020-03-17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3000002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/>
                        <a:t>서비스 이용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이용에 문의가 있어요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2020-03-01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3000001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/>
                        <a:t>서비스 이용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호스트에게 질문을 하고 싶어요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2020-02-19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adminX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8" name="직사각형 27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 smtClean="0">
                <a:solidFill>
                  <a:schemeClr val="tx1"/>
                </a:solidFill>
              </a:rPr>
              <a:t>Q&amp;A</a:t>
            </a:r>
            <a:r>
              <a:rPr lang="ko-KR" altLang="en-US" sz="1500" dirty="0" smtClean="0">
                <a:solidFill>
                  <a:schemeClr val="tx1"/>
                </a:solidFill>
              </a:rPr>
              <a:t> 관리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7365999" y="5526703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0" name="Google Shape;173;g7c553259d1_0_81"/>
          <p:cNvSpPr/>
          <p:nvPr/>
        </p:nvSpPr>
        <p:spPr>
          <a:xfrm>
            <a:off x="1324351" y="381282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684864" y="2573867"/>
            <a:ext cx="6811030" cy="28025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3454400" y="5468640"/>
            <a:ext cx="2650067" cy="6656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Google Shape;173;g7c553259d1_0_81"/>
          <p:cNvSpPr/>
          <p:nvPr/>
        </p:nvSpPr>
        <p:spPr>
          <a:xfrm>
            <a:off x="3083976" y="563775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7255932" y="5502508"/>
            <a:ext cx="736600" cy="3471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35" name="표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2962886"/>
              </p:ext>
            </p:extLst>
          </p:nvPr>
        </p:nvGraphicFramePr>
        <p:xfrm>
          <a:off x="8648294" y="1535502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30648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ht_admin_qna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80749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z="4000" b="0" smtClean="0"/>
              <a:t>[</a:t>
            </a:r>
            <a:r>
              <a:rPr lang="ko-KR" altLang="en-US" sz="4000" b="0" smtClean="0"/>
              <a:t>화면구현</a:t>
            </a:r>
            <a:r>
              <a:rPr lang="en-US" altLang="ko-KR" sz="4000" b="0" smtClean="0"/>
              <a:t>] </a:t>
            </a:r>
            <a:r>
              <a:rPr lang="ko-KR" altLang="en-US" sz="4000" b="0" smtClean="0"/>
              <a:t>사용자 </a:t>
            </a:r>
            <a:r>
              <a:rPr lang="en-US" altLang="ko-KR" sz="4000" b="0" smtClean="0"/>
              <a:t>– </a:t>
            </a:r>
            <a:r>
              <a:rPr lang="ko-KR" altLang="en-US" sz="4000" b="0" smtClean="0"/>
              <a:t>웹 </a:t>
            </a:r>
            <a:r>
              <a:rPr lang="en-US" altLang="ko-KR" sz="4000" b="0" smtClean="0"/>
              <a:t>- </a:t>
            </a:r>
            <a:r>
              <a:rPr lang="ko-KR" altLang="en-US" sz="4000" b="0" smtClean="0"/>
              <a:t>메인페이지</a:t>
            </a:r>
            <a:r>
              <a:rPr lang="ko-KR" altLang="en-US" sz="2400" b="0" smtClean="0"/>
              <a:t> </a:t>
            </a:r>
            <a:r>
              <a:rPr lang="en-US" altLang="ko-KR" sz="2400" b="0"/>
              <a:t>- HEADER</a:t>
            </a: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16" y="1447060"/>
            <a:ext cx="9086335" cy="196340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703" y="3815353"/>
            <a:ext cx="7324725" cy="2845317"/>
          </a:xfrm>
          <a:prstGeom prst="rect">
            <a:avLst/>
          </a:prstGeom>
        </p:spPr>
      </p:pic>
      <p:graphicFrame>
        <p:nvGraphicFramePr>
          <p:cNvPr id="6" name="표 5"/>
          <p:cNvGraphicFramePr>
            <a:graphicFrameLocks noGrp="1"/>
          </p:cNvGraphicFramePr>
          <p:nvPr>
            <p:extLst/>
          </p:nvPr>
        </p:nvGraphicFramePr>
        <p:xfrm>
          <a:off x="9292795" y="1447060"/>
          <a:ext cx="2788860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88860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kb_user_w_mainHeader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41315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/>
              <a:t>] </a:t>
            </a:r>
            <a:r>
              <a:rPr lang="ko-KR" altLang="en-US" dirty="0"/>
              <a:t>관리자 </a:t>
            </a:r>
            <a:r>
              <a:rPr lang="en-US" altLang="ko-KR" dirty="0"/>
              <a:t>- </a:t>
            </a:r>
            <a:r>
              <a:rPr lang="ko-KR" altLang="en-US" dirty="0" smtClean="0"/>
              <a:t>게시판 </a:t>
            </a:r>
            <a:r>
              <a:rPr lang="ko-KR" altLang="en-US" dirty="0"/>
              <a:t>관리 </a:t>
            </a:r>
            <a:r>
              <a:rPr lang="en-US" altLang="ko-KR" dirty="0"/>
              <a:t>– </a:t>
            </a:r>
            <a:r>
              <a:rPr lang="en-US" altLang="ko-KR" dirty="0" smtClean="0"/>
              <a:t>Q&amp;A</a:t>
            </a:r>
            <a:endParaRPr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4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2724966122"/>
              </p:ext>
            </p:extLst>
          </p:nvPr>
        </p:nvGraphicFramePr>
        <p:xfrm>
          <a:off x="8518152" y="2060427"/>
          <a:ext cx="3532000" cy="4688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3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제목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클릭하면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summary, detail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태그 형식으로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Q&amp;A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내용 표시</a:t>
                      </a:r>
                      <a:endParaRPr lang="en-US" altLang="ko-KR" sz="1500" b="0" i="0" u="none" strike="noStrike" cap="none" baseline="0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답변하기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답변 등록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,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수정 및 삭제 기능 포함한 화면 호출</a:t>
                      </a:r>
                      <a:endParaRPr lang="en-US" altLang="ko-KR" sz="1500" b="0" i="0" u="none" strike="noStrike" cap="none" baseline="0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삭제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삭제하시겠습니까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?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확인 후 삭제 처리</a:t>
                      </a:r>
                      <a:endParaRPr lang="ko-KR" altLang="en-US" sz="1500" b="0" i="0" u="none" strike="noStrike" cap="none" noProof="0" dirty="0" smtClean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7763466"/>
              </p:ext>
            </p:extLst>
          </p:nvPr>
        </p:nvGraphicFramePr>
        <p:xfrm>
          <a:off x="1843294" y="2573867"/>
          <a:ext cx="6376940" cy="26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743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70467"/>
                <a:gridCol w="33109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1737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74075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smtClean="0"/>
                        <a:t>카테고리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3000005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결제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네이버페이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포인트로 결제했는데 현금영수증을 발급받을 수 있나요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3000004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/>
                        <a:t>예약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예약 안내 알림을 받지 못했어요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 smtClean="0">
                <a:solidFill>
                  <a:schemeClr val="tx1"/>
                </a:solidFill>
              </a:rPr>
              <a:t>Q&amp;A</a:t>
            </a:r>
            <a:r>
              <a:rPr lang="ko-KR" altLang="en-US" sz="1500" dirty="0" smtClean="0">
                <a:solidFill>
                  <a:schemeClr val="tx1"/>
                </a:solidFill>
              </a:rPr>
              <a:t> 관리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959599" y="4554873"/>
            <a:ext cx="673746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답변하기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7684143" y="4554872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2" name="Google Shape;173;g7c553259d1_0_81"/>
          <p:cNvSpPr/>
          <p:nvPr/>
        </p:nvSpPr>
        <p:spPr>
          <a:xfrm>
            <a:off x="1130666" y="3794396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574800" y="2489200"/>
            <a:ext cx="6797193" cy="286173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3938380"/>
              </p:ext>
            </p:extLst>
          </p:nvPr>
        </p:nvGraphicFramePr>
        <p:xfrm>
          <a:off x="8497665" y="1327530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ht_admin_qna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28963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/>
              <a:t>] </a:t>
            </a:r>
            <a:r>
              <a:rPr lang="ko-KR" altLang="en-US" dirty="0"/>
              <a:t>관리자 </a:t>
            </a:r>
            <a:r>
              <a:rPr lang="en-US" altLang="ko-KR" dirty="0"/>
              <a:t>- </a:t>
            </a:r>
            <a:r>
              <a:rPr lang="ko-KR" altLang="en-US" dirty="0" smtClean="0"/>
              <a:t>게시판 </a:t>
            </a:r>
            <a:r>
              <a:rPr lang="ko-KR" altLang="en-US" dirty="0"/>
              <a:t>관리 </a:t>
            </a:r>
            <a:r>
              <a:rPr lang="en-US" altLang="ko-KR" dirty="0"/>
              <a:t>– </a:t>
            </a:r>
            <a:r>
              <a:rPr lang="en-US" altLang="ko-KR" dirty="0" smtClean="0"/>
              <a:t>Q&amp;A</a:t>
            </a:r>
            <a:endParaRPr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4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728329794"/>
              </p:ext>
            </p:extLst>
          </p:nvPr>
        </p:nvGraphicFramePr>
        <p:xfrm>
          <a:off x="8484286" y="2481276"/>
          <a:ext cx="3532000" cy="42309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4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en-US" sz="1500" b="0" i="0" u="none" strike="noStrike" cap="none" noProof="0" dirty="0" smtClean="0">
                          <a:latin typeface="맑은 고딕"/>
                        </a:rPr>
                        <a:t>Q&amp;A</a:t>
                      </a:r>
                      <a:r>
                        <a:rPr lang="en-US" altLang="en-US" sz="1500" b="0" i="0" u="none" strike="noStrike" cap="none" baseline="0" noProof="0" dirty="0" smtClean="0">
                          <a:latin typeface="맑은 고딕"/>
                        </a:rPr>
                        <a:t>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상세 내용 호출 및 답변 등록 가능한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input text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등록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답변 등록 완료</a:t>
                      </a:r>
                      <a:endParaRPr lang="en-US" altLang="ko-KR" sz="1500" b="0" i="0" u="none" strike="noStrike" cap="none" baseline="0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닫기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호출 된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맑은 고딕"/>
                        </a:rPr>
                        <a:t>모달창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 닫기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5169084"/>
              </p:ext>
            </p:extLst>
          </p:nvPr>
        </p:nvGraphicFramePr>
        <p:xfrm>
          <a:off x="1843294" y="2573867"/>
          <a:ext cx="6376940" cy="26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46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63712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4087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4047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4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목요일 고객센터 휴무 안내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1000004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네이버톡톡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1:1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문의가 종료되고 사용에 더욱 편리한 방식으로 변경됩니다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>
                <a:solidFill>
                  <a:schemeClr val="tx1"/>
                </a:solidFill>
              </a:rPr>
              <a:t>공지사항 관리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217831" y="4554873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수</a:t>
            </a:r>
            <a:r>
              <a:rPr lang="ko-KR" altLang="en-US" sz="800" dirty="0">
                <a:solidFill>
                  <a:schemeClr val="tx1"/>
                </a:solidFill>
              </a:rPr>
              <a:t>정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6959598" y="5531490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684143" y="4554872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7464" y="1906060"/>
            <a:ext cx="5884435" cy="41012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직사각형 13"/>
          <p:cNvSpPr/>
          <p:nvPr/>
        </p:nvSpPr>
        <p:spPr>
          <a:xfrm>
            <a:off x="2666999" y="2408767"/>
            <a:ext cx="1735667" cy="330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Q&amp;A </a:t>
            </a:r>
            <a:r>
              <a:rPr lang="ko-KR" altLang="en-US" sz="1300" dirty="0" smtClean="0">
                <a:solidFill>
                  <a:schemeClr val="tx1"/>
                </a:solidFill>
              </a:rPr>
              <a:t>답변 등록하기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324113" y="2963333"/>
            <a:ext cx="698490" cy="2370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Q&amp;A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309288" y="3775655"/>
            <a:ext cx="698490" cy="2370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Q&amp;A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328342" y="4266527"/>
            <a:ext cx="698490" cy="2370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Q&amp;A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3908291" y="3691467"/>
            <a:ext cx="3119042" cy="423333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 err="1">
                <a:solidFill>
                  <a:schemeClr val="dk1"/>
                </a:solidFill>
              </a:rPr>
              <a:t>네이버페이</a:t>
            </a:r>
            <a:r>
              <a:rPr lang="ko-KR" altLang="en-US" sz="800" dirty="0">
                <a:solidFill>
                  <a:schemeClr val="dk1"/>
                </a:solidFill>
              </a:rPr>
              <a:t> 포인트로 결제했는데 현금영수증을 발급받을 수 있나요</a:t>
            </a:r>
            <a:r>
              <a:rPr lang="en-US" altLang="ko-KR" sz="800" dirty="0">
                <a:solidFill>
                  <a:schemeClr val="dk1"/>
                </a:solidFill>
              </a:rPr>
              <a:t>?</a:t>
            </a:r>
            <a:endParaRPr lang="ko-KR" altLang="en-US" sz="800" dirty="0"/>
          </a:p>
        </p:txBody>
      </p:sp>
      <p:sp>
        <p:nvSpPr>
          <p:cNvPr id="19" name="직사각형 18"/>
          <p:cNvSpPr/>
          <p:nvPr/>
        </p:nvSpPr>
        <p:spPr>
          <a:xfrm>
            <a:off x="3908300" y="4173393"/>
            <a:ext cx="3119042" cy="423333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 err="1">
                <a:solidFill>
                  <a:schemeClr val="dk1"/>
                </a:solidFill>
              </a:rPr>
              <a:t>네이버페이</a:t>
            </a:r>
            <a:r>
              <a:rPr lang="ko-KR" altLang="en-US" sz="800" dirty="0">
                <a:solidFill>
                  <a:schemeClr val="dk1"/>
                </a:solidFill>
              </a:rPr>
              <a:t> 포인트로 결제했는데 현금영수증을 발급받을 수 있나요</a:t>
            </a:r>
            <a:r>
              <a:rPr lang="en-US" altLang="ko-KR" sz="800" dirty="0">
                <a:solidFill>
                  <a:schemeClr val="dk1"/>
                </a:solidFill>
              </a:rPr>
              <a:t>?</a:t>
            </a:r>
            <a:endParaRPr lang="ko-KR" altLang="en-US" sz="800" dirty="0"/>
          </a:p>
        </p:txBody>
      </p:sp>
      <p:sp>
        <p:nvSpPr>
          <p:cNvPr id="20" name="직사각형 19"/>
          <p:cNvSpPr/>
          <p:nvPr/>
        </p:nvSpPr>
        <p:spPr>
          <a:xfrm>
            <a:off x="2404552" y="4757782"/>
            <a:ext cx="982124" cy="2370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tx1"/>
                </a:solidFill>
              </a:rPr>
              <a:t>Q&amp;A </a:t>
            </a:r>
            <a:r>
              <a:rPr lang="ko-KR" altLang="en-US" sz="1300" dirty="0" smtClean="0">
                <a:solidFill>
                  <a:schemeClr val="tx1"/>
                </a:solidFill>
              </a:rPr>
              <a:t>답변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908291" y="4664648"/>
            <a:ext cx="3119042" cy="423333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800" dirty="0"/>
          </a:p>
        </p:txBody>
      </p:sp>
      <p:sp>
        <p:nvSpPr>
          <p:cNvPr id="22" name="직사각형 21"/>
          <p:cNvSpPr/>
          <p:nvPr/>
        </p:nvSpPr>
        <p:spPr>
          <a:xfrm>
            <a:off x="5528733" y="5164667"/>
            <a:ext cx="482600" cy="3668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6282267" y="5181602"/>
            <a:ext cx="465666" cy="2624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등록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24" name="Google Shape;173;g7c553259d1_0_81"/>
          <p:cNvSpPr/>
          <p:nvPr/>
        </p:nvSpPr>
        <p:spPr>
          <a:xfrm>
            <a:off x="1232270" y="3794396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727200" y="1761067"/>
            <a:ext cx="6307667" cy="43433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1620473"/>
              </p:ext>
            </p:extLst>
          </p:nvPr>
        </p:nvGraphicFramePr>
        <p:xfrm>
          <a:off x="8480731" y="1649264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ht_admin_qna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56484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500"/>
              <a:defRPr/>
            </a:pPr>
            <a:r>
              <a:rPr lang="en-US" altLang="ko-KR" sz="3600" b="0" smtClean="0"/>
              <a:t>[</a:t>
            </a:r>
            <a:r>
              <a:rPr lang="ko-KR" altLang="en-US" sz="3600" b="0" smtClean="0"/>
              <a:t>화면설계</a:t>
            </a:r>
            <a:r>
              <a:rPr lang="en-US" altLang="ko-KR" sz="3600" b="0" smtClean="0"/>
              <a:t>] </a:t>
            </a:r>
            <a:r>
              <a:rPr lang="ko-KR" altLang="en-US" sz="3600" b="0" smtClean="0"/>
              <a:t>사용자 </a:t>
            </a:r>
            <a:r>
              <a:rPr lang="en-US" altLang="ko-KR" sz="3600" b="0" smtClean="0"/>
              <a:t>– </a:t>
            </a:r>
            <a:r>
              <a:rPr lang="ko-KR" altLang="en-US" sz="3600" b="0" smtClean="0"/>
              <a:t>웹 </a:t>
            </a:r>
            <a:r>
              <a:rPr lang="en-US" altLang="ko-KR" sz="3600" b="0" smtClean="0"/>
              <a:t>- </a:t>
            </a:r>
            <a:r>
              <a:rPr lang="ko-KR" altLang="en-US" sz="3600" b="0" smtClean="0"/>
              <a:t>메인페이지</a:t>
            </a:r>
            <a:r>
              <a:rPr lang="ko-KR" altLang="en-US" sz="2000" b="0" smtClean="0"/>
              <a:t> </a:t>
            </a:r>
            <a:r>
              <a:rPr lang="en-US" altLang="ko-KR" sz="2800" b="0"/>
              <a:t>-  </a:t>
            </a:r>
            <a:r>
              <a:rPr lang="ko-KR" altLang="en-US" sz="2800" b="0"/>
              <a:t>컨텐츠</a:t>
            </a:r>
            <a:endParaRPr lang="ko-KR" altLang="en-US" sz="2800" b="0" dirty="0"/>
          </a:p>
        </p:txBody>
      </p:sp>
      <p:sp>
        <p:nvSpPr>
          <p:cNvPr id="12" name="Google Shape;164;g7c553259d1_0_81"/>
          <p:cNvSpPr/>
          <p:nvPr/>
        </p:nvSpPr>
        <p:spPr>
          <a:xfrm>
            <a:off x="3875393" y="5954997"/>
            <a:ext cx="2789963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" name="Google Shape;168;g7c553259d1_0_81"/>
          <p:cNvSpPr/>
          <p:nvPr/>
        </p:nvSpPr>
        <p:spPr>
          <a:xfrm>
            <a:off x="612312" y="1508100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4" name="Google Shape;169;g7c553259d1_0_81"/>
          <p:cNvGraphicFramePr/>
          <p:nvPr>
            <p:extLst/>
          </p:nvPr>
        </p:nvGraphicFramePr>
        <p:xfrm>
          <a:off x="8397333" y="2166695"/>
          <a:ext cx="2869750" cy="4535797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143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85831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메인 헤더 페이지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로고와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검색창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알림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모달창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메뉴바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구현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68958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세미나존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세미나존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마다의 특징을 설명해주는 페이지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88783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추천 세미나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등록 수가 가장 많은 순서대로</a:t>
                      </a:r>
                      <a:endParaRPr lang="en-US" altLang="ko-KR" sz="150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None/>
                      </a:pP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해당 세미나가 노출이 됨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6848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메인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Footer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페이지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회사 정보를 나타냄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88783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캐러셀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배너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인기 많은 세미나 홍보 이미지를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캐러셀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배너로 노출 시킴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18" name="그림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094" y="3700437"/>
            <a:ext cx="6466381" cy="1512598"/>
          </a:xfrm>
          <a:prstGeom prst="rect">
            <a:avLst/>
          </a:prstGeom>
        </p:spPr>
      </p:pic>
      <p:sp>
        <p:nvSpPr>
          <p:cNvPr id="19" name="Google Shape;174;g7c553259d1_0_81"/>
          <p:cNvSpPr/>
          <p:nvPr/>
        </p:nvSpPr>
        <p:spPr>
          <a:xfrm>
            <a:off x="817381" y="4030357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541" y="5358008"/>
            <a:ext cx="6466381" cy="1293624"/>
          </a:xfrm>
          <a:prstGeom prst="rect">
            <a:avLst/>
          </a:prstGeom>
        </p:spPr>
      </p:pic>
      <p:sp>
        <p:nvSpPr>
          <p:cNvPr id="21" name="Google Shape;196;g7c553259d1_0_81"/>
          <p:cNvSpPr/>
          <p:nvPr/>
        </p:nvSpPr>
        <p:spPr>
          <a:xfrm>
            <a:off x="868595" y="5548617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868595" y="1936943"/>
            <a:ext cx="6008538" cy="15841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캐러셀 배너</a:t>
            </a:r>
          </a:p>
        </p:txBody>
      </p:sp>
      <p:sp>
        <p:nvSpPr>
          <p:cNvPr id="23" name="Google Shape;207;g7c553259d1_0_81"/>
          <p:cNvSpPr/>
          <p:nvPr/>
        </p:nvSpPr>
        <p:spPr>
          <a:xfrm>
            <a:off x="1002618" y="2037328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24" name="표 23"/>
          <p:cNvGraphicFramePr>
            <a:graphicFrameLocks noGrp="1"/>
          </p:cNvGraphicFramePr>
          <p:nvPr>
            <p:extLst/>
          </p:nvPr>
        </p:nvGraphicFramePr>
        <p:xfrm>
          <a:off x="8397333" y="1397228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kb_user_w_main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52796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b="0"/>
              <a:t>[</a:t>
            </a:r>
            <a:r>
              <a:rPr lang="ko-KR" altLang="en-US" sz="2800" b="0" smtClean="0"/>
              <a:t>화면구현</a:t>
            </a:r>
            <a:r>
              <a:rPr lang="en-US" altLang="ko-KR" sz="2800" b="0" smtClean="0"/>
              <a:t>] </a:t>
            </a:r>
            <a:r>
              <a:rPr lang="ko-KR" altLang="en-US" sz="2800" b="0"/>
              <a:t>사용자 </a:t>
            </a:r>
            <a:r>
              <a:rPr lang="en-US" altLang="ko-KR" sz="2800" b="0"/>
              <a:t>– </a:t>
            </a:r>
            <a:r>
              <a:rPr lang="ko-KR" altLang="en-US" sz="2800" b="0"/>
              <a:t>웹 </a:t>
            </a:r>
            <a:r>
              <a:rPr lang="en-US" altLang="ko-KR" sz="2800" b="0"/>
              <a:t>- </a:t>
            </a:r>
            <a:r>
              <a:rPr lang="ko-KR" altLang="en-US" sz="2800" b="0"/>
              <a:t>메인페이지</a:t>
            </a:r>
            <a:r>
              <a:rPr lang="ko-KR" altLang="en-US" sz="1600" b="0"/>
              <a:t> </a:t>
            </a:r>
            <a:r>
              <a:rPr lang="en-US" altLang="ko-KR" sz="2000" b="0"/>
              <a:t>-  </a:t>
            </a:r>
            <a:r>
              <a:rPr lang="ko-KR" altLang="en-US" sz="2000" b="0"/>
              <a:t>컨텐츠</a:t>
            </a: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78071"/>
            <a:ext cx="7039627" cy="506677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9003" y="1916482"/>
            <a:ext cx="5198301" cy="201669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8153" y="2090781"/>
            <a:ext cx="2712671" cy="4561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320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500"/>
              <a:defRPr/>
            </a:pPr>
            <a:r>
              <a:rPr lang="en-US" altLang="ko-KR" sz="3600" b="0" smtClean="0"/>
              <a:t>[</a:t>
            </a:r>
            <a:r>
              <a:rPr lang="ko-KR" altLang="en-US" sz="3600" b="0" smtClean="0"/>
              <a:t>화면설계</a:t>
            </a:r>
            <a:r>
              <a:rPr lang="en-US" altLang="ko-KR" sz="3600" b="0" smtClean="0"/>
              <a:t>] </a:t>
            </a:r>
            <a:r>
              <a:rPr lang="ko-KR" altLang="en-US" sz="3600" b="0" smtClean="0"/>
              <a:t>사용자 </a:t>
            </a:r>
            <a:r>
              <a:rPr lang="en-US" altLang="ko-KR" sz="3600" b="0" smtClean="0"/>
              <a:t>– </a:t>
            </a:r>
            <a:r>
              <a:rPr lang="ko-KR" altLang="en-US" sz="3600" b="0" smtClean="0"/>
              <a:t>웹 </a:t>
            </a:r>
            <a:r>
              <a:rPr lang="en-US" altLang="ko-KR" sz="3600" b="0" smtClean="0"/>
              <a:t>-  </a:t>
            </a:r>
            <a:r>
              <a:rPr lang="ko-KR" altLang="en-US" sz="3600" b="0" smtClean="0"/>
              <a:t>메인페이지</a:t>
            </a:r>
            <a:r>
              <a:rPr lang="ko-KR" altLang="en-US" sz="2000" b="0" smtClean="0"/>
              <a:t> </a:t>
            </a:r>
            <a:r>
              <a:rPr lang="en-US" altLang="ko-KR" sz="2800" b="0"/>
              <a:t>-  </a:t>
            </a:r>
            <a:r>
              <a:rPr lang="en-US" altLang="ko-KR" sz="2800" b="0" smtClean="0"/>
              <a:t>Footer</a:t>
            </a:r>
            <a:endParaRPr lang="ko-KR" altLang="en-US" sz="2800" b="0" dirty="0"/>
          </a:p>
        </p:txBody>
      </p:sp>
      <p:sp>
        <p:nvSpPr>
          <p:cNvPr id="15" name="Google Shape;168;g7c553259d1_0_81"/>
          <p:cNvSpPr/>
          <p:nvPr/>
        </p:nvSpPr>
        <p:spPr>
          <a:xfrm>
            <a:off x="884161" y="1436721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" name="Google Shape;169;g7c553259d1_0_81"/>
          <p:cNvGraphicFramePr/>
          <p:nvPr>
            <p:extLst/>
          </p:nvPr>
        </p:nvGraphicFramePr>
        <p:xfrm>
          <a:off x="8452537" y="2161333"/>
          <a:ext cx="2869750" cy="4612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메인 헤더 페이지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로고와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검색창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알림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모달창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메뉴바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구현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메인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Footer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페이지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회사 정보를 나타냄</a:t>
                      </a: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세미나존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세미나존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마다의 특징을 설명해주는 페이지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추천 세미나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등록 수가 가장 많은 순서대로</a:t>
                      </a:r>
                      <a:endParaRPr lang="en-US" altLang="ko-KR" sz="150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None/>
                      </a:pP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해당 세미나가 노출이 됨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캐러셀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배너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인기 많은 세미나 홍보 이미지를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캐러셀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배너로 노출 시킴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7" name="Google Shape;207;g7c553259d1_0_81"/>
          <p:cNvSpPr/>
          <p:nvPr/>
        </p:nvSpPr>
        <p:spPr>
          <a:xfrm>
            <a:off x="1379955" y="1722368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820" y="2254423"/>
            <a:ext cx="6246845" cy="1587572"/>
          </a:xfrm>
          <a:prstGeom prst="rect">
            <a:avLst/>
          </a:prstGeom>
        </p:spPr>
      </p:pic>
      <p:graphicFrame>
        <p:nvGraphicFramePr>
          <p:cNvPr id="26" name="표 25"/>
          <p:cNvGraphicFramePr>
            <a:graphicFrameLocks noGrp="1"/>
          </p:cNvGraphicFramePr>
          <p:nvPr>
            <p:extLst/>
          </p:nvPr>
        </p:nvGraphicFramePr>
        <p:xfrm>
          <a:off x="8452537" y="1436721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kb_user_w_main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65496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b="0"/>
              <a:t>[</a:t>
            </a:r>
            <a:r>
              <a:rPr lang="ko-KR" altLang="en-US" sz="2800" b="0" smtClean="0"/>
              <a:t>화면구현</a:t>
            </a:r>
            <a:r>
              <a:rPr lang="en-US" altLang="ko-KR" sz="2800" b="0" smtClean="0"/>
              <a:t>] </a:t>
            </a:r>
            <a:r>
              <a:rPr lang="ko-KR" altLang="en-US" sz="2800" b="0"/>
              <a:t>사용자 </a:t>
            </a:r>
            <a:r>
              <a:rPr lang="en-US" altLang="ko-KR" sz="2800" b="0"/>
              <a:t>– </a:t>
            </a:r>
            <a:r>
              <a:rPr lang="ko-KR" altLang="en-US" sz="2800" b="0"/>
              <a:t>웹 </a:t>
            </a:r>
            <a:r>
              <a:rPr lang="en-US" altLang="ko-KR" sz="2800" b="0"/>
              <a:t>-  </a:t>
            </a:r>
            <a:r>
              <a:rPr lang="ko-KR" altLang="en-US" sz="2800" b="0"/>
              <a:t>메인페이지</a:t>
            </a:r>
            <a:r>
              <a:rPr lang="ko-KR" altLang="en-US" sz="1600" b="0"/>
              <a:t> </a:t>
            </a:r>
            <a:r>
              <a:rPr lang="en-US" altLang="ko-KR" sz="2000" b="0"/>
              <a:t>-  Footer</a:t>
            </a: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47892"/>
            <a:ext cx="12192000" cy="3450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411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500"/>
              <a:defRPr/>
            </a:pPr>
            <a:r>
              <a:rPr lang="en-US" altLang="ko-KR" sz="4000" b="0" smtClean="0"/>
              <a:t>[</a:t>
            </a:r>
            <a:r>
              <a:rPr lang="ko-KR" altLang="en-US" sz="4000" b="0" smtClean="0"/>
              <a:t>화면설계</a:t>
            </a:r>
            <a:r>
              <a:rPr lang="en-US" altLang="ko-KR" sz="4000" b="0" smtClean="0"/>
              <a:t>] </a:t>
            </a:r>
            <a:r>
              <a:rPr lang="ko-KR" altLang="en-US" sz="4000" b="0" smtClean="0"/>
              <a:t>사용자 </a:t>
            </a:r>
            <a:r>
              <a:rPr lang="en-US" altLang="ko-KR" sz="4000" b="0" smtClean="0"/>
              <a:t>– </a:t>
            </a:r>
            <a:r>
              <a:rPr lang="ko-KR" altLang="en-US" sz="4000" b="0" smtClean="0"/>
              <a:t>웹 </a:t>
            </a:r>
            <a:r>
              <a:rPr lang="en-US" altLang="ko-KR" sz="4000" b="0" smtClean="0"/>
              <a:t>- </a:t>
            </a:r>
            <a:r>
              <a:rPr lang="ko-KR" altLang="en-US" sz="4000" b="0" smtClean="0"/>
              <a:t>로그인 </a:t>
            </a:r>
            <a:r>
              <a:rPr lang="ko-KR" altLang="en-US" sz="4000" b="0"/>
              <a:t>페이지</a:t>
            </a:r>
            <a:r>
              <a:rPr lang="ko-KR" altLang="en-US" sz="2400" b="0"/>
              <a:t> </a:t>
            </a:r>
            <a:endParaRPr lang="ko-KR" altLang="en-US" sz="2400" b="0" dirty="0"/>
          </a:p>
        </p:txBody>
      </p:sp>
      <p:sp>
        <p:nvSpPr>
          <p:cNvPr id="8" name="Google Shape;168;g7c553259d1_0_81"/>
          <p:cNvSpPr/>
          <p:nvPr/>
        </p:nvSpPr>
        <p:spPr>
          <a:xfrm>
            <a:off x="834733" y="1556950"/>
            <a:ext cx="6526163" cy="5015487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9" name="Google Shape;169;g7c553259d1_0_81"/>
          <p:cNvGraphicFramePr/>
          <p:nvPr>
            <p:extLst/>
          </p:nvPr>
        </p:nvGraphicFramePr>
        <p:xfrm>
          <a:off x="7738751" y="3328889"/>
          <a:ext cx="2869750" cy="263334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3388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37159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아이디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,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비밀번호를 확인하여 로그인 여부를 정함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.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로그인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성송하면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메인페이지로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이동</a:t>
                      </a:r>
                      <a:r>
                        <a:rPr lang="ko-KR" altLang="en-US" sz="1500" b="0" u="none" strike="noStrike" cap="none" baseline="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실패하면 실패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팝업창이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뜨게 함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.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네이버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카카오로 따로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364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727" y="1727989"/>
            <a:ext cx="6102172" cy="4234245"/>
          </a:xfrm>
          <a:prstGeom prst="rect">
            <a:avLst/>
          </a:prstGeom>
        </p:spPr>
      </p:pic>
      <p:sp>
        <p:nvSpPr>
          <p:cNvPr id="11" name="Google Shape;173;g7c553259d1_0_81"/>
          <p:cNvSpPr/>
          <p:nvPr/>
        </p:nvSpPr>
        <p:spPr>
          <a:xfrm>
            <a:off x="1278877" y="1638984"/>
            <a:ext cx="245944" cy="30431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/>
          </p:nvPr>
        </p:nvGraphicFramePr>
        <p:xfrm>
          <a:off x="7802724" y="2415875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30004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30004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kb_user_w_login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23233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b="0"/>
              <a:t>[</a:t>
            </a:r>
            <a:r>
              <a:rPr lang="ko-KR" altLang="en-US" sz="2800" b="0" smtClean="0"/>
              <a:t>화면구현</a:t>
            </a:r>
            <a:r>
              <a:rPr lang="en-US" altLang="ko-KR" sz="2800" b="0" smtClean="0"/>
              <a:t>] </a:t>
            </a:r>
            <a:r>
              <a:rPr lang="ko-KR" altLang="en-US" sz="2800" b="0"/>
              <a:t>사용자 </a:t>
            </a:r>
            <a:r>
              <a:rPr lang="en-US" altLang="ko-KR" sz="2800" b="0"/>
              <a:t>– </a:t>
            </a:r>
            <a:r>
              <a:rPr lang="ko-KR" altLang="en-US" sz="2800" b="0"/>
              <a:t>웹 </a:t>
            </a:r>
            <a:r>
              <a:rPr lang="en-US" altLang="ko-KR" sz="2800" b="0"/>
              <a:t>- </a:t>
            </a:r>
            <a:r>
              <a:rPr lang="ko-KR" altLang="en-US" sz="2800" b="0"/>
              <a:t>로그인 페이지</a:t>
            </a:r>
            <a:r>
              <a:rPr lang="ko-KR" altLang="en-US" sz="1600" b="0"/>
              <a:t> </a:t>
            </a: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202" y="1516465"/>
            <a:ext cx="5910707" cy="499080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1556" y="1803748"/>
            <a:ext cx="6630443" cy="3469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870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b="0"/>
              <a:t>[</a:t>
            </a:r>
            <a:r>
              <a:rPr lang="ko-KR" altLang="en-US" sz="2800" b="0"/>
              <a:t>화면설계</a:t>
            </a:r>
            <a:r>
              <a:rPr lang="en-US" altLang="ko-KR" sz="2800" b="0"/>
              <a:t>] </a:t>
            </a:r>
            <a:r>
              <a:rPr lang="ko-KR" altLang="en-US" sz="2800" b="0"/>
              <a:t>사용자 </a:t>
            </a:r>
            <a:r>
              <a:rPr lang="en-US" altLang="ko-KR" sz="2800" b="0"/>
              <a:t>– </a:t>
            </a:r>
            <a:r>
              <a:rPr lang="ko-KR" altLang="en-US" sz="2800" b="0"/>
              <a:t>웹 </a:t>
            </a:r>
            <a:r>
              <a:rPr lang="en-US" altLang="ko-KR" sz="2800" b="0" smtClean="0"/>
              <a:t>– </a:t>
            </a:r>
            <a:r>
              <a:rPr lang="ko-KR" altLang="en-US" sz="2800" b="0" smtClean="0"/>
              <a:t>아이디 찾기</a:t>
            </a:r>
            <a:r>
              <a:rPr lang="ko-KR" altLang="en-US" sz="1600" b="0" smtClean="0"/>
              <a:t> </a:t>
            </a:r>
            <a:endParaRPr lang="ko-KR" altLang="en-US"/>
          </a:p>
        </p:txBody>
      </p:sp>
      <p:sp>
        <p:nvSpPr>
          <p:cNvPr id="4" name="Google Shape;168;g7c553259d1_0_81"/>
          <p:cNvSpPr/>
          <p:nvPr/>
        </p:nvSpPr>
        <p:spPr>
          <a:xfrm>
            <a:off x="557356" y="1359647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5" name="Google Shape;169;g7c553259d1_0_81"/>
          <p:cNvGraphicFramePr/>
          <p:nvPr>
            <p:extLst/>
          </p:nvPr>
        </p:nvGraphicFramePr>
        <p:xfrm>
          <a:off x="8501614" y="3571468"/>
          <a:ext cx="2869750" cy="222072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이름과 이메일을 기준으로 해당 아이디를 찾는다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/>
          </p:nvPr>
        </p:nvGraphicFramePr>
        <p:xfrm>
          <a:off x="8501614" y="2455885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kb_user_w_findId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519" y="1888559"/>
            <a:ext cx="6096000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958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b="0"/>
              <a:t>[</a:t>
            </a:r>
            <a:r>
              <a:rPr lang="ko-KR" altLang="en-US" sz="2400" b="0" smtClean="0"/>
              <a:t>화면구현</a:t>
            </a:r>
            <a:r>
              <a:rPr lang="en-US" altLang="ko-KR" sz="2400" b="0" smtClean="0"/>
              <a:t>] </a:t>
            </a:r>
            <a:r>
              <a:rPr lang="ko-KR" altLang="en-US" sz="2400" b="0"/>
              <a:t>사용자 </a:t>
            </a:r>
            <a:r>
              <a:rPr lang="en-US" altLang="ko-KR" sz="2400" b="0"/>
              <a:t>– </a:t>
            </a:r>
            <a:r>
              <a:rPr lang="ko-KR" altLang="en-US" sz="2400" b="0"/>
              <a:t>웹 </a:t>
            </a:r>
            <a:r>
              <a:rPr lang="en-US" altLang="ko-KR" sz="2400" b="0"/>
              <a:t>– </a:t>
            </a:r>
            <a:r>
              <a:rPr lang="ko-KR" altLang="en-US" sz="2400" b="0"/>
              <a:t>아이디 찾기</a:t>
            </a:r>
            <a:r>
              <a:rPr lang="ko-KR" altLang="en-US" sz="1400" b="0"/>
              <a:t> </a:t>
            </a: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411" y="1448615"/>
            <a:ext cx="6592742" cy="511750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5956" y="2127467"/>
            <a:ext cx="5611008" cy="120015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5956" y="3862692"/>
            <a:ext cx="5523978" cy="1642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451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5393923" y="2852936"/>
            <a:ext cx="5033717" cy="2145310"/>
          </a:xfrm>
        </p:spPr>
        <p:txBody>
          <a:bodyPr/>
          <a:lstStyle/>
          <a:p>
            <a:r>
              <a:rPr lang="ko-KR" altLang="en-US" b="1" dirty="0" smtClean="0"/>
              <a:t>개요</a:t>
            </a:r>
            <a:endParaRPr lang="ko-KR" altLang="en-US" b="1" dirty="0"/>
          </a:p>
        </p:txBody>
      </p:sp>
      <p:sp>
        <p:nvSpPr>
          <p:cNvPr id="31" name="제목 1"/>
          <p:cNvSpPr txBox="1">
            <a:spLocks/>
          </p:cNvSpPr>
          <p:nvPr/>
        </p:nvSpPr>
        <p:spPr>
          <a:xfrm>
            <a:off x="7110113" y="4201323"/>
            <a:ext cx="4056452" cy="79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sz="2500" dirty="0"/>
              <a:t>지식공유 플랫폼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1036121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b="0"/>
              <a:t>[</a:t>
            </a:r>
            <a:r>
              <a:rPr lang="ko-KR" altLang="en-US" sz="2800" b="0"/>
              <a:t>화면구현</a:t>
            </a:r>
            <a:r>
              <a:rPr lang="en-US" altLang="ko-KR" sz="2800" b="0"/>
              <a:t>] </a:t>
            </a:r>
            <a:r>
              <a:rPr lang="ko-KR" altLang="en-US" sz="2800" b="0"/>
              <a:t>사용자 </a:t>
            </a:r>
            <a:r>
              <a:rPr lang="en-US" altLang="ko-KR" sz="2800" b="0"/>
              <a:t>– </a:t>
            </a:r>
            <a:r>
              <a:rPr lang="ko-KR" altLang="en-US" sz="2800" b="0"/>
              <a:t>웹 </a:t>
            </a:r>
            <a:r>
              <a:rPr lang="en-US" altLang="ko-KR" sz="2800" b="0"/>
              <a:t>– </a:t>
            </a:r>
            <a:r>
              <a:rPr lang="ko-KR" altLang="en-US" sz="2800" b="0"/>
              <a:t>아이디 </a:t>
            </a:r>
            <a:r>
              <a:rPr lang="ko-KR" altLang="en-US" sz="2800" b="0" smtClean="0"/>
              <a:t>찾기 </a:t>
            </a:r>
            <a:r>
              <a:rPr lang="en-US" altLang="ko-KR" sz="2800" b="0" smtClean="0"/>
              <a:t>- </a:t>
            </a:r>
            <a:r>
              <a:rPr lang="ko-KR" altLang="en-US" sz="2800" b="0" smtClean="0"/>
              <a:t>결과</a:t>
            </a:r>
            <a:r>
              <a:rPr lang="ko-KR" altLang="en-US" sz="1600" b="0" smtClean="0"/>
              <a:t> </a:t>
            </a: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852" y="1547356"/>
            <a:ext cx="7181850" cy="451485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9626" y="2862654"/>
            <a:ext cx="4746321" cy="153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599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b="0"/>
              <a:t>[</a:t>
            </a:r>
            <a:r>
              <a:rPr lang="ko-KR" altLang="en-US" sz="2800" b="0"/>
              <a:t>화면설계</a:t>
            </a:r>
            <a:r>
              <a:rPr lang="en-US" altLang="ko-KR" sz="2800" b="0"/>
              <a:t>] </a:t>
            </a:r>
            <a:r>
              <a:rPr lang="ko-KR" altLang="en-US" sz="2800" b="0"/>
              <a:t>사용자 </a:t>
            </a:r>
            <a:r>
              <a:rPr lang="en-US" altLang="ko-KR" sz="2800" b="0"/>
              <a:t>– </a:t>
            </a:r>
            <a:r>
              <a:rPr lang="ko-KR" altLang="en-US" sz="2800" b="0"/>
              <a:t>웹 </a:t>
            </a:r>
            <a:r>
              <a:rPr lang="en-US" altLang="ko-KR" sz="2800" b="0" smtClean="0"/>
              <a:t>– </a:t>
            </a:r>
            <a:r>
              <a:rPr lang="ko-KR" altLang="en-US" sz="2800" b="0" smtClean="0"/>
              <a:t>비밀번호 찾기</a:t>
            </a:r>
            <a:r>
              <a:rPr lang="ko-KR" altLang="en-US" sz="1600" b="0" smtClean="0"/>
              <a:t> </a:t>
            </a:r>
            <a:endParaRPr lang="ko-KR" altLang="en-US"/>
          </a:p>
        </p:txBody>
      </p:sp>
      <p:sp>
        <p:nvSpPr>
          <p:cNvPr id="4" name="Google Shape;168;g7c553259d1_0_81"/>
          <p:cNvSpPr/>
          <p:nvPr/>
        </p:nvSpPr>
        <p:spPr>
          <a:xfrm>
            <a:off x="557356" y="1359647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5" name="Google Shape;169;g7c553259d1_0_81"/>
          <p:cNvGraphicFramePr/>
          <p:nvPr>
            <p:extLst/>
          </p:nvPr>
        </p:nvGraphicFramePr>
        <p:xfrm>
          <a:off x="8501614" y="3571468"/>
          <a:ext cx="2869750" cy="222072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아이디와 이메일을 비교하여 비밀번호 변경 처리 프로세스로 이동한다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/>
          </p:nvPr>
        </p:nvGraphicFramePr>
        <p:xfrm>
          <a:off x="8501614" y="2455885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kb_user_w_findPass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335" y="1810509"/>
            <a:ext cx="5953125" cy="444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08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b="0"/>
              <a:t>[</a:t>
            </a:r>
            <a:r>
              <a:rPr lang="ko-KR" altLang="en-US" sz="2800" b="0" smtClean="0"/>
              <a:t>화면구현</a:t>
            </a:r>
            <a:r>
              <a:rPr lang="en-US" altLang="ko-KR" sz="2800" b="0" smtClean="0"/>
              <a:t>] </a:t>
            </a:r>
            <a:r>
              <a:rPr lang="ko-KR" altLang="en-US" sz="2800" b="0"/>
              <a:t>사용자 </a:t>
            </a:r>
            <a:r>
              <a:rPr lang="en-US" altLang="ko-KR" sz="2800" b="0"/>
              <a:t>– </a:t>
            </a:r>
            <a:r>
              <a:rPr lang="ko-KR" altLang="en-US" sz="2800" b="0"/>
              <a:t>웹 </a:t>
            </a:r>
            <a:r>
              <a:rPr lang="en-US" altLang="ko-KR" sz="2800" b="0" smtClean="0"/>
              <a:t>– </a:t>
            </a:r>
            <a:r>
              <a:rPr lang="ko-KR" altLang="en-US" sz="2800" b="0" smtClean="0"/>
              <a:t>비밀번호 찾기</a:t>
            </a:r>
            <a:r>
              <a:rPr lang="ko-KR" altLang="en-US" sz="1600" b="0" smtClean="0"/>
              <a:t> </a:t>
            </a: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428" y="1349483"/>
            <a:ext cx="5275539" cy="528637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0279" y="3190939"/>
            <a:ext cx="5866161" cy="115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878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b="0"/>
              <a:t>[</a:t>
            </a:r>
            <a:r>
              <a:rPr lang="ko-KR" altLang="en-US" sz="2800" b="0"/>
              <a:t>화면설계</a:t>
            </a:r>
            <a:r>
              <a:rPr lang="en-US" altLang="ko-KR" sz="2800" b="0"/>
              <a:t>] </a:t>
            </a:r>
            <a:r>
              <a:rPr lang="ko-KR" altLang="en-US" sz="2800" b="0"/>
              <a:t>사용자 </a:t>
            </a:r>
            <a:r>
              <a:rPr lang="en-US" altLang="ko-KR" sz="2800" b="0"/>
              <a:t>– </a:t>
            </a:r>
            <a:r>
              <a:rPr lang="ko-KR" altLang="en-US" sz="2800" b="0"/>
              <a:t>웹 </a:t>
            </a:r>
            <a:r>
              <a:rPr lang="en-US" altLang="ko-KR" sz="2800" b="0" smtClean="0"/>
              <a:t>– </a:t>
            </a:r>
            <a:r>
              <a:rPr lang="ko-KR" altLang="en-US" sz="2800" b="0" smtClean="0"/>
              <a:t>비밀번호 변경</a:t>
            </a:r>
            <a:r>
              <a:rPr lang="ko-KR" altLang="en-US" sz="1600" b="0" smtClean="0"/>
              <a:t> </a:t>
            </a:r>
            <a:endParaRPr lang="ko-KR" altLang="en-US"/>
          </a:p>
        </p:txBody>
      </p:sp>
      <p:sp>
        <p:nvSpPr>
          <p:cNvPr id="4" name="Google Shape;168;g7c553259d1_0_81"/>
          <p:cNvSpPr/>
          <p:nvPr/>
        </p:nvSpPr>
        <p:spPr>
          <a:xfrm>
            <a:off x="557356" y="1359647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5" name="Google Shape;169;g7c553259d1_0_81"/>
          <p:cNvGraphicFramePr/>
          <p:nvPr>
            <p:extLst/>
          </p:nvPr>
        </p:nvGraphicFramePr>
        <p:xfrm>
          <a:off x="8501614" y="3571468"/>
          <a:ext cx="2869750" cy="225417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변경할 비밀번호와 비밀번호 확인 일치를 확인하여 비밀번호 처리 프로세스로 이동한다</a:t>
                      </a:r>
                      <a:r>
                        <a:rPr lang="en-US" altLang="ko-KR" sz="1500" b="0" u="none" strike="noStrike" cap="none" baseline="0" smtClean="0">
                          <a:solidFill>
                            <a:schemeClr val="dk1"/>
                          </a:solidFill>
                        </a:rPr>
                        <a:t>.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/>
          </p:nvPr>
        </p:nvGraphicFramePr>
        <p:xfrm>
          <a:off x="8501614" y="2455885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kb_user_w_findPass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249" y="1739072"/>
            <a:ext cx="6048375" cy="459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696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b="0"/>
              <a:t>[</a:t>
            </a:r>
            <a:r>
              <a:rPr lang="ko-KR" altLang="en-US" sz="2800" b="0" smtClean="0"/>
              <a:t>화면구현</a:t>
            </a:r>
            <a:r>
              <a:rPr lang="en-US" altLang="ko-KR" sz="2800" b="0" smtClean="0"/>
              <a:t>] </a:t>
            </a:r>
            <a:r>
              <a:rPr lang="ko-KR" altLang="en-US" sz="2800" b="0"/>
              <a:t>사용자 </a:t>
            </a:r>
            <a:r>
              <a:rPr lang="en-US" altLang="ko-KR" sz="2800" b="0"/>
              <a:t>– </a:t>
            </a:r>
            <a:r>
              <a:rPr lang="ko-KR" altLang="en-US" sz="2800" b="0"/>
              <a:t>웹 </a:t>
            </a:r>
            <a:r>
              <a:rPr lang="en-US" altLang="ko-KR" sz="2800" b="0" smtClean="0"/>
              <a:t>– </a:t>
            </a:r>
            <a:r>
              <a:rPr lang="ko-KR" altLang="en-US" sz="2800" b="0" smtClean="0"/>
              <a:t>비밀번호 변경</a:t>
            </a:r>
            <a:r>
              <a:rPr lang="ko-KR" altLang="en-US" sz="1600" b="0" smtClean="0"/>
              <a:t> </a:t>
            </a: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001" y="1826060"/>
            <a:ext cx="6600825" cy="405765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8768" y="3138944"/>
            <a:ext cx="4108602" cy="165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692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8799" y="2007229"/>
            <a:ext cx="7553325" cy="3895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196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"/>
            <a:ext cx="12192000" cy="68579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85610" y="2492896"/>
            <a:ext cx="7020780" cy="523220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2800" b="1" spc="300" dirty="0">
                <a:solidFill>
                  <a:schemeClr val="bg1"/>
                </a:solidFill>
                <a:latin typeface="Microsoft Yi Baiti" pitchFamily="66" charset="0"/>
                <a:ea typeface="KoPub돋움체 Medium" pitchFamily="18" charset="-127"/>
              </a:rPr>
              <a:t>유서희</a:t>
            </a:r>
            <a:endParaRPr lang="en-US" altLang="ko-KR" sz="2800" b="1" spc="300" dirty="0">
              <a:solidFill>
                <a:schemeClr val="bg1"/>
              </a:solidFill>
              <a:latin typeface="Microsoft Yi Baiti" pitchFamily="66" charset="0"/>
              <a:ea typeface="KoPub돋움체 Medium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68597" y="4149080"/>
            <a:ext cx="7254806" cy="261610"/>
          </a:xfrm>
          <a:prstGeom prst="rect">
            <a:avLst/>
          </a:prstGeom>
          <a:noFill/>
          <a:scene3d>
            <a:camera prst="orthographic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alpha val="77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화면 설계서</a:t>
            </a:r>
          </a:p>
        </p:txBody>
      </p:sp>
    </p:spTree>
    <p:extLst>
      <p:ext uri="{BB962C8B-B14F-4D97-AF65-F5344CB8AC3E}">
        <p14:creationId xmlns:p14="http://schemas.microsoft.com/office/powerpoint/2010/main" val="3020550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sp>
        <p:nvSpPr>
          <p:cNvPr id="36" name="직사각형 39"/>
          <p:cNvSpPr/>
          <p:nvPr/>
        </p:nvSpPr>
        <p:spPr>
          <a:xfrm>
            <a:off x="470751" y="2073818"/>
            <a:ext cx="3681119" cy="328776"/>
          </a:xfrm>
          <a:prstGeom prst="rect">
            <a:avLst/>
          </a:prstGeom>
          <a:noFill/>
          <a:ln w="12700">
            <a:noFill/>
            <a:miter/>
          </a:ln>
        </p:spPr>
        <p:txBody>
          <a:bodyPr lIns="45719" rIns="45719" anchor="ctr"/>
          <a:lstStyle/>
          <a:p>
            <a:pPr fontAlgn="t"/>
            <a:r>
              <a:rPr lang="ko-KR" altLang="en-US" b="1" dirty="0"/>
              <a:t>양천</a:t>
            </a:r>
            <a:r>
              <a:rPr lang="en-US" altLang="ko-KR" b="1" dirty="0"/>
              <a:t>.</a:t>
            </a:r>
            <a:r>
              <a:rPr lang="ko-KR" altLang="en-US" b="1" dirty="0"/>
              <a:t>강서 모임공간 그림민화랑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417201" y="2425531"/>
            <a:ext cx="378821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>
                <a:solidFill>
                  <a:schemeClr val="dk1"/>
                </a:solidFill>
              </a:rPr>
              <a:t>우리끼리만의 고즈넉한 공간을 찾는다면 이곳입니다</a:t>
            </a:r>
            <a:endParaRPr lang="ko-KR" altLang="en-US" sz="1200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410" y="3027776"/>
            <a:ext cx="4618508" cy="2416087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410" y="5649051"/>
            <a:ext cx="718504" cy="438666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410" y="6130741"/>
            <a:ext cx="3305028" cy="418948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30134" y="2826630"/>
            <a:ext cx="2422974" cy="2573937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5463086" y="5567198"/>
            <a:ext cx="2280652" cy="356333"/>
          </a:xfrm>
          <a:prstGeom prst="rect">
            <a:avLst/>
          </a:prstGeom>
          <a:solidFill>
            <a:srgbClr val="704D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ln>
                  <a:solidFill>
                    <a:schemeClr val="bg1"/>
                  </a:solidFill>
                </a:ln>
                <a:solidFill>
                  <a:srgbClr val="FFC000"/>
                </a:solidFill>
              </a:rPr>
              <a:t>바로 예약하기</a:t>
            </a:r>
            <a:endParaRPr lang="ko-KR" altLang="en-US" sz="1100" dirty="0">
              <a:ln>
                <a:solidFill>
                  <a:schemeClr val="bg1"/>
                </a:solidFill>
              </a:ln>
              <a:solidFill>
                <a:srgbClr val="FFC000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57214" y="1953186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5415137" y="2435346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3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23" name="표 13"/>
          <p:cNvGraphicFramePr/>
          <p:nvPr>
            <p:extLst/>
          </p:nvPr>
        </p:nvGraphicFramePr>
        <p:xfrm>
          <a:off x="8557506" y="2536380"/>
          <a:ext cx="3491813" cy="2212116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83316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 err="1"/>
                        <a:t>기능명</a:t>
                      </a:r>
                      <a:endParaRPr sz="1500" b="1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 dirty="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err="1" smtClean="0"/>
                        <a:t>컨텐츠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endParaRPr lang="en-US" altLang="ko-KR" sz="1000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b="0" dirty="0" smtClean="0"/>
                        <a:t>-</a:t>
                      </a:r>
                      <a:r>
                        <a:rPr lang="ko-KR" altLang="en-US" sz="1200" b="0" baseline="0" dirty="0" smtClean="0"/>
                        <a:t> 세미나를 소개하는 페이지</a:t>
                      </a:r>
                      <a:endParaRPr lang="en-US" altLang="ko-KR" sz="1200" b="0" dirty="0" smtClean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3</a:t>
                      </a:r>
                      <a:endParaRPr sz="1500" dirty="0"/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sz="1500" dirty="0" smtClean="0"/>
                        <a:t>세미나 정보</a:t>
                      </a:r>
                      <a:endParaRPr lang="en-US" altLang="ko-KR" sz="1500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 </a:t>
                      </a:r>
                      <a:r>
                        <a:rPr lang="ko-KR" altLang="en-US" sz="1200" dirty="0" smtClean="0"/>
                        <a:t>주최자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시간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카테고리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최대인원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장소 표시</a:t>
                      </a:r>
                      <a:endParaRPr lang="en-US" altLang="ko-KR" sz="1200" dirty="0" smtClean="0"/>
                    </a:p>
                    <a:p>
                      <a:pPr algn="l">
                        <a:defRPr sz="1500"/>
                      </a:pPr>
                      <a:endParaRPr sz="1200" dirty="0"/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5410" y="2675182"/>
            <a:ext cx="718504" cy="259884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650789" y="2762031"/>
            <a:ext cx="486032" cy="680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 smtClean="0">
                <a:solidFill>
                  <a:schemeClr val="tx1"/>
                </a:solidFill>
              </a:rPr>
              <a:t>블루문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84249" y="5651421"/>
            <a:ext cx="904968" cy="2744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900" b="1" smtClean="0">
                <a:solidFill>
                  <a:schemeClr val="tx1"/>
                </a:solidFill>
              </a:rPr>
              <a:t>세미나 소개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43914" y="2677198"/>
            <a:ext cx="718504" cy="259884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1377531" y="2765140"/>
            <a:ext cx="486032" cy="823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smtClean="0">
                <a:solidFill>
                  <a:schemeClr val="tx1"/>
                </a:solidFill>
              </a:rPr>
              <a:t>친목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5292201" y="2821102"/>
            <a:ext cx="904968" cy="2744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900" b="1" dirty="0" smtClean="0">
                <a:solidFill>
                  <a:schemeClr val="tx1"/>
                </a:solidFill>
              </a:rPr>
              <a:t>세미나 정보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/>
          </p:nvPr>
        </p:nvGraphicFramePr>
        <p:xfrm>
          <a:off x="5582691" y="3258843"/>
          <a:ext cx="2111450" cy="20792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187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9957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415855">
                <a:tc>
                  <a:txBody>
                    <a:bodyPr/>
                    <a:lstStyle/>
                    <a:p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주최자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김길동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1585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시간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2020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년 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월 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20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일 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13:00:00(2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시간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1585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카테고리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예술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1585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최대인원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명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1585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장소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e</a:t>
                      </a: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</a:rPr>
                        <a:t>-Zone &lt;</a:t>
                      </a:r>
                      <a:r>
                        <a:rPr lang="ko-KR" altLang="en-US" sz="800" b="0" baseline="0" dirty="0" err="1" smtClean="0">
                          <a:solidFill>
                            <a:schemeClr val="tx1"/>
                          </a:solidFill>
                        </a:rPr>
                        <a:t>블루문</a:t>
                      </a: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</a:rPr>
                        <a:t>&gt;</a:t>
                      </a:r>
                      <a:r>
                        <a:rPr lang="ko-KR" altLang="en-US" sz="800" b="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baseline="0" dirty="0" err="1" smtClean="0">
                          <a:solidFill>
                            <a:schemeClr val="tx1"/>
                          </a:solidFill>
                        </a:rPr>
                        <a:t>세미나존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16" name="그림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57510" y="2753794"/>
            <a:ext cx="666843" cy="304843"/>
          </a:xfrm>
          <a:prstGeom prst="rect">
            <a:avLst/>
          </a:prstGeom>
        </p:spPr>
      </p:pic>
      <p:graphicFrame>
        <p:nvGraphicFramePr>
          <p:cNvPr id="32" name="표 31"/>
          <p:cNvGraphicFramePr>
            <a:graphicFrameLocks noGrp="1"/>
          </p:cNvGraphicFramePr>
          <p:nvPr>
            <p:extLst/>
          </p:nvPr>
        </p:nvGraphicFramePr>
        <p:xfrm>
          <a:off x="8557506" y="1283516"/>
          <a:ext cx="3491813" cy="1036323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50512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5312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4" name="직사각형 13"/>
          <p:cNvSpPr/>
          <p:nvPr/>
        </p:nvSpPr>
        <p:spPr>
          <a:xfrm>
            <a:off x="217770" y="245240"/>
            <a:ext cx="686598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웹 </a:t>
            </a: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-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-1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21111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/>
          </p:nvPr>
        </p:nvGraphicFramePr>
        <p:xfrm>
          <a:off x="8517924" y="2379658"/>
          <a:ext cx="3491813" cy="1297716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83316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 err="1"/>
                        <a:t>기능명</a:t>
                      </a:r>
                      <a:endParaRPr sz="1500" b="1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3</a:t>
                      </a:r>
                      <a:endParaRPr sz="15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인원 선택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sz="1200" dirty="0" smtClean="0"/>
                        <a:t>+,</a:t>
                      </a:r>
                      <a:r>
                        <a:rPr lang="en-US" sz="1200" baseline="0" dirty="0" smtClean="0"/>
                        <a:t> - </a:t>
                      </a:r>
                      <a:r>
                        <a:rPr lang="ko-KR" altLang="en-US" sz="1200" baseline="0" dirty="0" smtClean="0"/>
                        <a:t>버튼을 눌러 인원을 선택하면 결제 금액 자동 조절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131601" y="1283516"/>
          <a:ext cx="8040334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4033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410" y="2096949"/>
            <a:ext cx="4676940" cy="174716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410" y="4236273"/>
            <a:ext cx="4799594" cy="1753468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05067" y="1953186"/>
            <a:ext cx="2278567" cy="4566645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5218980" y="1913110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4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/>
          </p:nvPr>
        </p:nvGraphicFramePr>
        <p:xfrm>
          <a:off x="5621566" y="2372498"/>
          <a:ext cx="2204380" cy="22159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438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221597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5630524" y="1985738"/>
            <a:ext cx="754520" cy="2553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b="1" dirty="0" smtClean="0">
                <a:solidFill>
                  <a:schemeClr val="tx1"/>
                </a:solidFill>
              </a:rPr>
              <a:t>인원선택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30524" y="5315995"/>
            <a:ext cx="2195422" cy="476316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54191" y="2561968"/>
            <a:ext cx="2171755" cy="468259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82296" y="3105883"/>
            <a:ext cx="2082920" cy="538283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53653" y="3946163"/>
            <a:ext cx="2111563" cy="160575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21671" y="4664132"/>
            <a:ext cx="2404169" cy="1882713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5679383" y="4146538"/>
            <a:ext cx="959746" cy="3542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b="1" dirty="0" smtClean="0">
                <a:solidFill>
                  <a:schemeClr val="tx1"/>
                </a:solidFill>
              </a:rPr>
              <a:t>결제 금액 </a:t>
            </a:r>
            <a:r>
              <a:rPr lang="en-US" altLang="ko-KR" sz="1100" b="1" dirty="0" smtClean="0">
                <a:solidFill>
                  <a:schemeClr val="tx1"/>
                </a:solidFill>
              </a:rPr>
              <a:t>  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6805470" y="4152184"/>
            <a:ext cx="959746" cy="3542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000" b="1" dirty="0" smtClean="0">
                <a:solidFill>
                  <a:schemeClr val="tx1"/>
                </a:solidFill>
              </a:rPr>
              <a:t>50000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원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6639129" y="4745698"/>
            <a:ext cx="1458268" cy="1055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rgbClr val="FF0000"/>
                </a:solidFill>
              </a:rPr>
              <a:t>*1</a:t>
            </a:r>
            <a:r>
              <a:rPr lang="ko-KR" altLang="en-US" sz="800" dirty="0" smtClean="0">
                <a:solidFill>
                  <a:srgbClr val="FF0000"/>
                </a:solidFill>
              </a:rPr>
              <a:t>인 금액 </a:t>
            </a:r>
            <a:r>
              <a:rPr lang="en-US" altLang="ko-KR" sz="800" dirty="0" smtClean="0">
                <a:solidFill>
                  <a:srgbClr val="FF0000"/>
                </a:solidFill>
              </a:rPr>
              <a:t>: 50,000 </a:t>
            </a:r>
            <a:r>
              <a:rPr lang="ko-KR" altLang="en-US" sz="800" dirty="0">
                <a:solidFill>
                  <a:srgbClr val="FF0000"/>
                </a:solidFill>
              </a:rPr>
              <a:t>원</a:t>
            </a:r>
          </a:p>
        </p:txBody>
      </p:sp>
      <p:graphicFrame>
        <p:nvGraphicFramePr>
          <p:cNvPr id="27" name="표 26"/>
          <p:cNvGraphicFramePr>
            <a:graphicFrameLocks noGrp="1"/>
          </p:cNvGraphicFramePr>
          <p:nvPr>
            <p:extLst/>
          </p:nvPr>
        </p:nvGraphicFramePr>
        <p:xfrm>
          <a:off x="8517924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6" name="직사각형 25"/>
          <p:cNvSpPr/>
          <p:nvPr/>
        </p:nvSpPr>
        <p:spPr>
          <a:xfrm>
            <a:off x="200938" y="245240"/>
            <a:ext cx="6899646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>
                <a:solidFill>
                  <a:schemeClr val="bg1"/>
                </a:solidFill>
              </a:rPr>
              <a:t>웹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-2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4594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1386" y="1762897"/>
            <a:ext cx="9028905" cy="4469709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200938" y="245240"/>
            <a:ext cx="6899646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>
                <a:solidFill>
                  <a:schemeClr val="bg1"/>
                </a:solidFill>
              </a:rPr>
              <a:t>웹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-2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414099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ko-KR" sz="2400" dirty="0" smtClean="0"/>
          </a:p>
          <a:p>
            <a:endParaRPr lang="en-US" altLang="ko-KR" sz="2400" dirty="0"/>
          </a:p>
          <a:p>
            <a:pPr marL="342900" indent="-342900">
              <a:buAutoNum type="arabicPeriod"/>
            </a:pPr>
            <a:r>
              <a:rPr lang="ko-KR" altLang="en-US" sz="2400" dirty="0" smtClean="0"/>
              <a:t>지식 공유에 대한 관심도 증가</a:t>
            </a:r>
            <a:endParaRPr lang="en-US" altLang="ko-KR" sz="2400" dirty="0" smtClean="0"/>
          </a:p>
          <a:p>
            <a:pPr marL="342900" indent="-342900">
              <a:buAutoNum type="arabicPeriod"/>
            </a:pPr>
            <a:r>
              <a:rPr lang="ko-KR" altLang="en-US" sz="2400" dirty="0" smtClean="0"/>
              <a:t>관심사가 다양해짐에 따라 원하는 지식의 범위도 세분화 됨</a:t>
            </a:r>
            <a:endParaRPr lang="en-US" altLang="ko-KR" sz="2400" dirty="0" smtClean="0"/>
          </a:p>
          <a:p>
            <a:pPr marL="342900" indent="-342900">
              <a:buAutoNum type="arabicPeriod"/>
            </a:pPr>
            <a:r>
              <a:rPr lang="ko-KR" altLang="en-US" sz="2400" dirty="0" smtClean="0"/>
              <a:t>세분화 된 개인의 관심사에 맞는 지식을 공유할 수 있는 세미나를 열고</a:t>
            </a:r>
            <a:endParaRPr lang="en-US" altLang="ko-KR" sz="2400" dirty="0" smtClean="0"/>
          </a:p>
          <a:p>
            <a:pPr marL="342900" indent="-342900">
              <a:buAutoNum type="arabicPeriod"/>
            </a:pPr>
            <a:r>
              <a:rPr lang="ko-KR" altLang="en-US" sz="2400" dirty="0" smtClean="0"/>
              <a:t>그를 위한 장소 제공</a:t>
            </a:r>
            <a:endParaRPr lang="en-US" altLang="ko-KR" sz="2400" dirty="0" smtClean="0"/>
          </a:p>
          <a:p>
            <a:pPr marL="342900" indent="-342900">
              <a:buAutoNum type="arabicPeriod"/>
            </a:pPr>
            <a:r>
              <a:rPr lang="ko-KR" altLang="en-US" sz="2400" dirty="0" smtClean="0"/>
              <a:t>모든 사람이 세미나의 주최자</a:t>
            </a:r>
            <a:r>
              <a:rPr lang="en-US" altLang="ko-KR" sz="2400" dirty="0" smtClean="0"/>
              <a:t>, </a:t>
            </a:r>
            <a:r>
              <a:rPr lang="ko-KR" altLang="en-US" sz="2400" dirty="0" smtClean="0"/>
              <a:t>참가자가 될 수 있는 </a:t>
            </a:r>
            <a:r>
              <a:rPr lang="ko-KR" altLang="en-US" sz="2400" dirty="0" err="1" smtClean="0"/>
              <a:t>밋업</a:t>
            </a:r>
            <a:r>
              <a:rPr lang="ko-KR" altLang="en-US" sz="2400" dirty="0" smtClean="0"/>
              <a:t> 기능</a:t>
            </a:r>
            <a:endParaRPr lang="en-US" altLang="ko-KR" sz="2400" dirty="0"/>
          </a:p>
          <a:p>
            <a:pPr marL="342900" indent="-342900">
              <a:buAutoNum type="arabicPeriod"/>
            </a:pPr>
            <a:endParaRPr lang="en-US" altLang="ko-KR" sz="2400" dirty="0" smtClean="0"/>
          </a:p>
          <a:p>
            <a:pPr marL="342900" indent="-342900">
              <a:buAutoNum type="arabicPeriod"/>
            </a:pPr>
            <a:r>
              <a:rPr lang="ko-KR" altLang="en-US" sz="2400" dirty="0" smtClean="0"/>
              <a:t>다뤄 본 적 없었던 예약 시스템을 구현해 보기 위한 프로젝트</a:t>
            </a:r>
            <a:endParaRPr lang="en-US" altLang="ko-KR" sz="2400" dirty="0" smtClean="0"/>
          </a:p>
          <a:p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579630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200938" y="245240"/>
            <a:ext cx="6899646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>
                <a:solidFill>
                  <a:schemeClr val="bg1"/>
                </a:solidFill>
              </a:rPr>
              <a:t>웹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-2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0076" y="1727547"/>
            <a:ext cx="3067478" cy="116221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4186" y="2000356"/>
            <a:ext cx="4448796" cy="4010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3687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0134" y="2126413"/>
            <a:ext cx="2422974" cy="2573937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5463086" y="4866981"/>
            <a:ext cx="2280652" cy="356333"/>
          </a:xfrm>
          <a:prstGeom prst="rect">
            <a:avLst/>
          </a:prstGeom>
          <a:solidFill>
            <a:srgbClr val="704D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>
                <a:ln>
                  <a:solidFill>
                    <a:schemeClr val="bg1"/>
                  </a:solidFill>
                </a:ln>
                <a:solidFill>
                  <a:srgbClr val="FFC000"/>
                </a:solidFill>
              </a:rPr>
              <a:t>바로예약하기</a:t>
            </a:r>
            <a:endParaRPr lang="ko-KR" altLang="en-US" sz="1100" dirty="0">
              <a:ln>
                <a:solidFill>
                  <a:schemeClr val="bg1"/>
                </a:solidFill>
              </a:ln>
              <a:solidFill>
                <a:srgbClr val="FFC000"/>
              </a:solidFill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387176" y="2261141"/>
            <a:ext cx="4044781" cy="3764498"/>
            <a:chOff x="387176" y="2261141"/>
            <a:chExt cx="4044781" cy="3764498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6032" y="2949706"/>
              <a:ext cx="3945925" cy="3075933"/>
            </a:xfrm>
            <a:prstGeom prst="rect">
              <a:avLst/>
            </a:prstGeom>
          </p:spPr>
        </p:pic>
        <p:sp>
          <p:nvSpPr>
            <p:cNvPr id="3" name="직사각형 2"/>
            <p:cNvSpPr/>
            <p:nvPr/>
          </p:nvSpPr>
          <p:spPr>
            <a:xfrm>
              <a:off x="387176" y="2261141"/>
              <a:ext cx="1062683" cy="48603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smtClean="0">
                  <a:solidFill>
                    <a:schemeClr val="tx1"/>
                  </a:solidFill>
                </a:rPr>
                <a:t>세미나 문의</a:t>
              </a:r>
              <a:r>
                <a:rPr lang="en-US" altLang="ko-KR" sz="800" b="1" dirty="0" smtClean="0">
                  <a:solidFill>
                    <a:srgbClr val="704DE4"/>
                  </a:solidFill>
                </a:rPr>
                <a:t>5</a:t>
              </a:r>
              <a:r>
                <a:rPr lang="ko-KR" altLang="en-US" sz="800" b="1" dirty="0" smtClean="0">
                  <a:solidFill>
                    <a:srgbClr val="704DE4"/>
                  </a:solidFill>
                </a:rPr>
                <a:t>개</a:t>
              </a:r>
              <a:endParaRPr lang="ko-KR" altLang="en-US" sz="800" b="1" dirty="0">
                <a:solidFill>
                  <a:srgbClr val="704DE4"/>
                </a:solidFill>
              </a:endParaRPr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3568633" y="2403408"/>
              <a:ext cx="863324" cy="201500"/>
            </a:xfrm>
            <a:prstGeom prst="roundRect">
              <a:avLst>
                <a:gd name="adj" fmla="val 50000"/>
              </a:avLst>
            </a:prstGeom>
            <a:solidFill>
              <a:srgbClr val="704D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smtClean="0"/>
                <a:t>질문작성하기</a:t>
              </a:r>
              <a:endParaRPr lang="ko-KR" altLang="en-US" sz="700" b="1" dirty="0"/>
            </a:p>
          </p:txBody>
        </p:sp>
        <p:cxnSp>
          <p:nvCxnSpPr>
            <p:cNvPr id="12" name="직선 연결선 11"/>
            <p:cNvCxnSpPr/>
            <p:nvPr/>
          </p:nvCxnSpPr>
          <p:spPr>
            <a:xfrm>
              <a:off x="584884" y="2616413"/>
              <a:ext cx="197708" cy="0"/>
            </a:xfrm>
            <a:prstGeom prst="line">
              <a:avLst/>
            </a:prstGeom>
            <a:ln w="127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3" name="그룹 22"/>
          <p:cNvGrpSpPr/>
          <p:nvPr/>
        </p:nvGrpSpPr>
        <p:grpSpPr>
          <a:xfrm>
            <a:off x="502508" y="6145428"/>
            <a:ext cx="3945925" cy="321635"/>
            <a:chOff x="555949" y="6120712"/>
            <a:chExt cx="3945925" cy="222421"/>
          </a:xfrm>
        </p:grpSpPr>
        <p:sp>
          <p:nvSpPr>
            <p:cNvPr id="24" name="직사각형 23"/>
            <p:cNvSpPr/>
            <p:nvPr/>
          </p:nvSpPr>
          <p:spPr>
            <a:xfrm>
              <a:off x="555949" y="6120712"/>
              <a:ext cx="3945925" cy="2224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err="1" smtClean="0">
                  <a:solidFill>
                    <a:schemeClr val="tx1"/>
                  </a:solidFill>
                </a:rPr>
                <a:t>더보기</a:t>
              </a:r>
              <a:endParaRPr lang="ko-KR" altLang="en-US" sz="700" b="1" dirty="0">
                <a:solidFill>
                  <a:schemeClr val="tx1"/>
                </a:solidFill>
              </a:endParaRPr>
            </a:p>
          </p:txBody>
        </p:sp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91652" y="6158619"/>
              <a:ext cx="136047" cy="130132"/>
            </a:xfrm>
            <a:prstGeom prst="rect">
              <a:avLst/>
            </a:prstGeom>
          </p:spPr>
        </p:pic>
      </p:grpSp>
      <p:graphicFrame>
        <p:nvGraphicFramePr>
          <p:cNvPr id="27" name="표 13"/>
          <p:cNvGraphicFramePr/>
          <p:nvPr>
            <p:extLst/>
          </p:nvPr>
        </p:nvGraphicFramePr>
        <p:xfrm>
          <a:off x="8494595" y="2374311"/>
          <a:ext cx="3491813" cy="1297716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83316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 err="1"/>
                        <a:t>기능명</a:t>
                      </a:r>
                      <a:endParaRPr sz="1500" b="1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5</a:t>
                      </a:r>
                      <a:endParaRPr sz="15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en-US" altLang="ko-KR" dirty="0" smtClean="0"/>
                        <a:t>Q&amp;A</a:t>
                      </a:r>
                    </a:p>
                    <a:p>
                      <a:pPr marL="171450" indent="-171450" algn="l">
                        <a:buFontTx/>
                        <a:buChar char="-"/>
                        <a:defRPr sz="1500"/>
                      </a:pPr>
                      <a:r>
                        <a:rPr lang="ko-KR" altLang="en-US" sz="1200" baseline="0" dirty="0" smtClean="0"/>
                        <a:t>세미나에 대해 궁금한 것을 물어 볼 수 </a:t>
                      </a:r>
                      <a:r>
                        <a:rPr lang="ko-KR" altLang="en-US" sz="1200" baseline="0" dirty="0" err="1" smtClean="0"/>
                        <a:t>있</a:t>
                      </a:r>
                      <a:r>
                        <a:rPr lang="ko-KR" altLang="en-US" sz="1200" baseline="0" dirty="0" smtClean="0"/>
                        <a:t> 는 공간으로 주최자만 </a:t>
                      </a:r>
                      <a:r>
                        <a:rPr lang="ko-KR" altLang="en-US" sz="1200" baseline="0" dirty="0" err="1" smtClean="0"/>
                        <a:t>답글을</a:t>
                      </a:r>
                      <a:r>
                        <a:rPr lang="ko-KR" altLang="en-US" sz="1200" baseline="0" dirty="0" smtClean="0"/>
                        <a:t> 달 수 있음</a:t>
                      </a:r>
                      <a:endParaRPr lang="en-US" altLang="ko-KR" sz="1200" baseline="0" dirty="0" smtClean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28" name="직사각형 27"/>
          <p:cNvSpPr/>
          <p:nvPr/>
        </p:nvSpPr>
        <p:spPr>
          <a:xfrm>
            <a:off x="387176" y="1977281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5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15137" y="2149680"/>
            <a:ext cx="2437971" cy="3216321"/>
          </a:xfrm>
          <a:prstGeom prst="rect">
            <a:avLst/>
          </a:prstGeom>
        </p:spPr>
      </p:pic>
      <p:graphicFrame>
        <p:nvGraphicFramePr>
          <p:cNvPr id="29" name="표 28"/>
          <p:cNvGraphicFramePr>
            <a:graphicFrameLocks noGrp="1"/>
          </p:cNvGraphicFramePr>
          <p:nvPr>
            <p:extLst/>
          </p:nvPr>
        </p:nvGraphicFramePr>
        <p:xfrm>
          <a:off x="8494595" y="1278169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6" name="직사각형 25"/>
          <p:cNvSpPr/>
          <p:nvPr/>
        </p:nvSpPr>
        <p:spPr>
          <a:xfrm>
            <a:off x="69670" y="195295"/>
            <a:ext cx="8757526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>
                <a:solidFill>
                  <a:schemeClr val="bg1"/>
                </a:solidFill>
              </a:rPr>
              <a:t>웹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세미나문의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39663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0134" y="2126413"/>
            <a:ext cx="2422974" cy="2573937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5463086" y="4866981"/>
            <a:ext cx="2280652" cy="356333"/>
          </a:xfrm>
          <a:prstGeom prst="rect">
            <a:avLst/>
          </a:prstGeom>
          <a:solidFill>
            <a:srgbClr val="704D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>
                <a:ln>
                  <a:solidFill>
                    <a:schemeClr val="bg1"/>
                  </a:solidFill>
                </a:ln>
                <a:solidFill>
                  <a:srgbClr val="FFC000"/>
                </a:solidFill>
              </a:rPr>
              <a:t>바로예약하기</a:t>
            </a:r>
            <a:endParaRPr lang="ko-KR" altLang="en-US" sz="1100" dirty="0">
              <a:ln>
                <a:solidFill>
                  <a:schemeClr val="bg1"/>
                </a:solidFill>
              </a:ln>
              <a:solidFill>
                <a:srgbClr val="FFC000"/>
              </a:solidFill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387176" y="2244665"/>
            <a:ext cx="4044781" cy="3780974"/>
            <a:chOff x="387176" y="2244665"/>
            <a:chExt cx="4044781" cy="3780974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6032" y="2949706"/>
              <a:ext cx="3945925" cy="3075933"/>
            </a:xfrm>
            <a:prstGeom prst="rect">
              <a:avLst/>
            </a:prstGeom>
          </p:spPr>
        </p:pic>
        <p:sp>
          <p:nvSpPr>
            <p:cNvPr id="3" name="직사각형 2"/>
            <p:cNvSpPr/>
            <p:nvPr/>
          </p:nvSpPr>
          <p:spPr>
            <a:xfrm>
              <a:off x="387176" y="2244665"/>
              <a:ext cx="1054446" cy="48603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smtClean="0">
                  <a:solidFill>
                    <a:schemeClr val="tx1"/>
                  </a:solidFill>
                </a:rPr>
                <a:t>세미나 문의</a:t>
              </a:r>
              <a:r>
                <a:rPr lang="en-US" altLang="ko-KR" sz="800" b="1" dirty="0" smtClean="0">
                  <a:solidFill>
                    <a:srgbClr val="704DE4"/>
                  </a:solidFill>
                </a:rPr>
                <a:t>5</a:t>
              </a:r>
              <a:r>
                <a:rPr lang="ko-KR" altLang="en-US" sz="800" b="1" dirty="0" smtClean="0">
                  <a:solidFill>
                    <a:srgbClr val="704DE4"/>
                  </a:solidFill>
                </a:rPr>
                <a:t>개</a:t>
              </a:r>
              <a:endParaRPr lang="ko-KR" altLang="en-US" sz="800" b="1" dirty="0">
                <a:solidFill>
                  <a:srgbClr val="704DE4"/>
                </a:solidFill>
              </a:endParaRPr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3568633" y="2403408"/>
              <a:ext cx="863324" cy="201500"/>
            </a:xfrm>
            <a:prstGeom prst="roundRect">
              <a:avLst>
                <a:gd name="adj" fmla="val 50000"/>
              </a:avLst>
            </a:prstGeom>
            <a:solidFill>
              <a:srgbClr val="704D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smtClean="0"/>
                <a:t>질문작성하기</a:t>
              </a:r>
              <a:endParaRPr lang="ko-KR" altLang="en-US" sz="700" b="1" dirty="0"/>
            </a:p>
          </p:txBody>
        </p:sp>
        <p:cxnSp>
          <p:nvCxnSpPr>
            <p:cNvPr id="12" name="직선 연결선 11"/>
            <p:cNvCxnSpPr/>
            <p:nvPr/>
          </p:nvCxnSpPr>
          <p:spPr>
            <a:xfrm>
              <a:off x="584884" y="2616413"/>
              <a:ext cx="197708" cy="0"/>
            </a:xfrm>
            <a:prstGeom prst="line">
              <a:avLst/>
            </a:prstGeom>
            <a:ln w="127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3" name="그룹 22"/>
          <p:cNvGrpSpPr/>
          <p:nvPr/>
        </p:nvGrpSpPr>
        <p:grpSpPr>
          <a:xfrm>
            <a:off x="502508" y="6145428"/>
            <a:ext cx="3945925" cy="321635"/>
            <a:chOff x="555949" y="6120712"/>
            <a:chExt cx="3945925" cy="222421"/>
          </a:xfrm>
        </p:grpSpPr>
        <p:sp>
          <p:nvSpPr>
            <p:cNvPr id="24" name="직사각형 23"/>
            <p:cNvSpPr/>
            <p:nvPr/>
          </p:nvSpPr>
          <p:spPr>
            <a:xfrm>
              <a:off x="555949" y="6120712"/>
              <a:ext cx="3945925" cy="2224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err="1" smtClean="0">
                  <a:solidFill>
                    <a:schemeClr val="tx1"/>
                  </a:solidFill>
                </a:rPr>
                <a:t>더보기</a:t>
              </a:r>
              <a:endParaRPr lang="ko-KR" altLang="en-US" sz="700" b="1" dirty="0">
                <a:solidFill>
                  <a:schemeClr val="tx1"/>
                </a:solidFill>
              </a:endParaRPr>
            </a:p>
          </p:txBody>
        </p:sp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91652" y="6158619"/>
              <a:ext cx="136047" cy="130132"/>
            </a:xfrm>
            <a:prstGeom prst="rect">
              <a:avLst/>
            </a:prstGeom>
          </p:spPr>
        </p:pic>
      </p:grpSp>
      <p:graphicFrame>
        <p:nvGraphicFramePr>
          <p:cNvPr id="27" name="표 13"/>
          <p:cNvGraphicFramePr/>
          <p:nvPr>
            <p:extLst/>
          </p:nvPr>
        </p:nvGraphicFramePr>
        <p:xfrm>
          <a:off x="8494595" y="2374311"/>
          <a:ext cx="3491813" cy="1297716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83316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 err="1"/>
                        <a:t>기능명</a:t>
                      </a:r>
                      <a:endParaRPr sz="1500" b="1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5</a:t>
                      </a:r>
                      <a:endParaRPr sz="15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en-US" altLang="ko-KR" dirty="0" smtClean="0"/>
                        <a:t>Q&amp;A</a:t>
                      </a:r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세미나에 대해 궁금한 것을 물어 볼 수 </a:t>
                      </a:r>
                      <a:r>
                        <a:rPr lang="ko-KR" altLang="en-US" sz="1200" baseline="0" dirty="0" err="1" smtClean="0"/>
                        <a:t>있</a:t>
                      </a:r>
                      <a:r>
                        <a:rPr lang="ko-KR" altLang="en-US" sz="1200" baseline="0" dirty="0" smtClean="0"/>
                        <a:t> 는 공간으로 주최자만 </a:t>
                      </a:r>
                      <a:r>
                        <a:rPr lang="ko-KR" altLang="en-US" sz="1200" baseline="0" dirty="0" err="1" smtClean="0"/>
                        <a:t>답글을</a:t>
                      </a:r>
                      <a:r>
                        <a:rPr lang="ko-KR" altLang="en-US" sz="1200" baseline="0" dirty="0" smtClean="0"/>
                        <a:t> 달 수 있음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28" name="직사각형 27"/>
          <p:cNvSpPr/>
          <p:nvPr/>
        </p:nvSpPr>
        <p:spPr>
          <a:xfrm>
            <a:off x="387176" y="1977281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5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15137" y="2149680"/>
            <a:ext cx="2437971" cy="3216321"/>
          </a:xfrm>
          <a:prstGeom prst="rect">
            <a:avLst/>
          </a:prstGeom>
        </p:spPr>
      </p:pic>
      <p:graphicFrame>
        <p:nvGraphicFramePr>
          <p:cNvPr id="30" name="표 29"/>
          <p:cNvGraphicFramePr>
            <a:graphicFrameLocks noGrp="1"/>
          </p:cNvGraphicFramePr>
          <p:nvPr>
            <p:extLst/>
          </p:nvPr>
        </p:nvGraphicFramePr>
        <p:xfrm>
          <a:off x="128482" y="1290487"/>
          <a:ext cx="8032096" cy="533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3340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808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pic>
        <p:nvPicPr>
          <p:cNvPr id="8" name="그림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08822" y="2945264"/>
            <a:ext cx="2539611" cy="2214492"/>
          </a:xfrm>
          <a:prstGeom prst="rect">
            <a:avLst/>
          </a:prstGeom>
        </p:spPr>
      </p:pic>
      <p:graphicFrame>
        <p:nvGraphicFramePr>
          <p:cNvPr id="31" name="표 30"/>
          <p:cNvGraphicFramePr>
            <a:graphicFrameLocks noGrp="1"/>
          </p:cNvGraphicFramePr>
          <p:nvPr>
            <p:extLst/>
          </p:nvPr>
        </p:nvGraphicFramePr>
        <p:xfrm>
          <a:off x="8494595" y="1278169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6" name="직사각형 25"/>
          <p:cNvSpPr/>
          <p:nvPr/>
        </p:nvSpPr>
        <p:spPr>
          <a:xfrm>
            <a:off x="87237" y="222351"/>
            <a:ext cx="9706504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>
                <a:solidFill>
                  <a:schemeClr val="bg1"/>
                </a:solidFill>
              </a:rPr>
              <a:t>웹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문의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dirty="0" err="1" smtClean="0">
                <a:solidFill>
                  <a:schemeClr val="bg1"/>
                </a:solidFill>
                <a:latin typeface="+mj-lt"/>
              </a:rPr>
              <a:t>모달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01481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6187" y="1622854"/>
            <a:ext cx="9409520" cy="4567538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229905" y="222351"/>
            <a:ext cx="9421169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>
                <a:solidFill>
                  <a:schemeClr val="bg1"/>
                </a:solidFill>
              </a:rPr>
              <a:t>웹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문의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dirty="0" err="1" smtClean="0">
                <a:solidFill>
                  <a:schemeClr val="bg1"/>
                </a:solidFill>
                <a:latin typeface="+mj-lt"/>
              </a:rPr>
              <a:t>모달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9618390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0650" y="2798150"/>
            <a:ext cx="4182059" cy="201958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5955" y="2418997"/>
            <a:ext cx="2988954" cy="2777888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3797643" y="2998573"/>
            <a:ext cx="543697" cy="36246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29905" y="222351"/>
            <a:ext cx="9421169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>
                <a:solidFill>
                  <a:schemeClr val="bg1"/>
                </a:solidFill>
              </a:rPr>
              <a:t>웹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문의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dirty="0" err="1" smtClean="0">
                <a:solidFill>
                  <a:schemeClr val="bg1"/>
                </a:solidFill>
                <a:latin typeface="+mj-lt"/>
              </a:rPr>
              <a:t>모달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9115203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"/>
            <a:ext cx="12192000" cy="68579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85610" y="2492896"/>
            <a:ext cx="7020780" cy="523220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2800" b="1" spc="300" dirty="0">
                <a:solidFill>
                  <a:schemeClr val="bg1"/>
                </a:solidFill>
                <a:latin typeface="Microsoft Yi Baiti" pitchFamily="66" charset="0"/>
                <a:ea typeface="KoPub돋움체 Medium" pitchFamily="18" charset="-127"/>
              </a:rPr>
              <a:t>이형준</a:t>
            </a:r>
            <a:endParaRPr lang="en-US" altLang="ko-KR" sz="2800" b="1" spc="300" dirty="0">
              <a:solidFill>
                <a:schemeClr val="bg1"/>
              </a:solidFill>
              <a:latin typeface="Microsoft Yi Baiti" pitchFamily="66" charset="0"/>
              <a:ea typeface="KoPub돋움체 Medium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68597" y="4149080"/>
            <a:ext cx="7254806" cy="261610"/>
          </a:xfrm>
          <a:prstGeom prst="rect">
            <a:avLst/>
          </a:prstGeom>
          <a:noFill/>
          <a:scene3d>
            <a:camera prst="orthographic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alpha val="77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화면 설계서</a:t>
            </a:r>
          </a:p>
        </p:txBody>
      </p:sp>
    </p:spTree>
    <p:extLst>
      <p:ext uri="{BB962C8B-B14F-4D97-AF65-F5344CB8AC3E}">
        <p14:creationId xmlns:p14="http://schemas.microsoft.com/office/powerpoint/2010/main" val="1581671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288546716"/>
              </p:ext>
            </p:extLst>
          </p:nvPr>
        </p:nvGraphicFramePr>
        <p:xfrm>
          <a:off x="8936516" y="2190118"/>
          <a:ext cx="2952330" cy="443828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022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1360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smtClean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100" b="0" u="none" strike="noStrike" cap="none" dirty="0" smtClean="0"/>
                        <a:t>회원가입에 필요한 정보를 </a:t>
                      </a:r>
                      <a:r>
                        <a:rPr lang="ko-KR" altLang="en-US" sz="1100" b="0" u="none" strike="noStrike" cap="none" dirty="0" err="1" smtClean="0"/>
                        <a:t>입력받는</a:t>
                      </a:r>
                      <a:r>
                        <a:rPr lang="ko-KR" altLang="en-US" sz="1100" b="0" u="none" strike="noStrike" cap="none" dirty="0" smtClean="0"/>
                        <a:t> 폼</a:t>
                      </a:r>
                      <a:r>
                        <a:rPr lang="en-US" altLang="ko-KR" sz="1100" b="0" u="none" strike="noStrike" cap="none" dirty="0" smtClean="0"/>
                        <a:t>, </a:t>
                      </a:r>
                      <a:r>
                        <a:rPr lang="ko-KR" altLang="en-US" sz="1100" b="0" u="none" strike="noStrike" cap="none" dirty="0" smtClean="0"/>
                        <a:t>아이디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smtClean="0"/>
                        <a:t>비밀번호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err="1" smtClean="0"/>
                        <a:t>이메일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smtClean="0"/>
                        <a:t>닉네임을 </a:t>
                      </a:r>
                      <a:r>
                        <a:rPr lang="ko-KR" altLang="en-US" sz="1100" b="0" u="none" strike="noStrike" cap="none" baseline="0" dirty="0" err="1" smtClean="0"/>
                        <a:t>입력받고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err="1" smtClean="0"/>
                        <a:t>셀렉트</a:t>
                      </a:r>
                      <a:r>
                        <a:rPr lang="ko-KR" altLang="en-US" sz="1100" b="0" u="none" strike="noStrike" cap="none" baseline="0" dirty="0" smtClean="0"/>
                        <a:t> 메뉴를 통해 관심카테고리를 선택한다</a:t>
                      </a:r>
                      <a:r>
                        <a:rPr lang="en-US" altLang="ko-KR" sz="1100" b="0" u="none" strike="noStrike" cap="none" baseline="0" dirty="0" smtClean="0"/>
                        <a:t>.</a:t>
                      </a:r>
                      <a:endParaRPr lang="en-US" altLang="ko-KR" sz="11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24815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100" b="0" u="none" strike="noStrike" cap="none" dirty="0" smtClean="0"/>
                        <a:t>아이디를 입력하기 위해서 해당 창을 클릭할 시</a:t>
                      </a:r>
                      <a:r>
                        <a:rPr lang="en-US" altLang="ko-KR" sz="1100" b="0" u="none" strike="noStrike" cap="none" dirty="0" smtClean="0"/>
                        <a:t>,</a:t>
                      </a:r>
                      <a:r>
                        <a:rPr lang="en-US" altLang="ko-KR" sz="1100" b="0" u="none" strike="noStrike" cap="none" baseline="0" dirty="0" smtClean="0"/>
                        <a:t> </a:t>
                      </a:r>
                      <a:r>
                        <a:rPr lang="ko-KR" altLang="en-US" sz="1100" b="0" u="none" strike="noStrike" cap="none" baseline="0" dirty="0" smtClean="0"/>
                        <a:t>중복된 아이디를 확인하기 위한 </a:t>
                      </a:r>
                      <a:r>
                        <a:rPr lang="ko-KR" altLang="en-US" sz="1100" b="0" u="none" strike="noStrike" cap="none" baseline="0" dirty="0" err="1" smtClean="0"/>
                        <a:t>팝업창이</a:t>
                      </a:r>
                      <a:r>
                        <a:rPr lang="ko-KR" altLang="en-US" sz="1100" b="0" u="none" strike="noStrike" cap="none" baseline="0" dirty="0" smtClean="0"/>
                        <a:t> 생성되며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smtClean="0"/>
                        <a:t>해당 </a:t>
                      </a:r>
                      <a:r>
                        <a:rPr lang="ko-KR" altLang="en-US" sz="1100" b="0" u="none" strike="noStrike" cap="none" baseline="0" dirty="0" err="1" smtClean="0"/>
                        <a:t>팝업창에서</a:t>
                      </a:r>
                      <a:r>
                        <a:rPr lang="ko-KR" altLang="en-US" sz="1100" b="0" u="none" strike="noStrike" cap="none" baseline="0" dirty="0" smtClean="0"/>
                        <a:t> 중복확인 및 아이디 사용 버튼을 통해 해당 폼을 채울 수 있다</a:t>
                      </a:r>
                      <a:r>
                        <a:rPr lang="en-US" altLang="ko-KR" sz="1100" b="0" u="none" strike="noStrike" cap="none" baseline="0" dirty="0" smtClean="0"/>
                        <a:t>.</a:t>
                      </a:r>
                      <a:r>
                        <a:rPr lang="ko-KR" altLang="en-US" sz="1100" b="0" u="none" strike="noStrike" cap="none" baseline="0" dirty="0" smtClean="0"/>
                        <a:t> </a:t>
                      </a:r>
                      <a:endParaRPr lang="en-US" altLang="ko-KR" sz="11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1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24815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100" b="0" u="none" strike="noStrike" cap="none" dirty="0" smtClean="0"/>
                        <a:t>비밀번호는 서로 같은 값을 입력하도록 검증 과정을 둔다</a:t>
                      </a:r>
                      <a:r>
                        <a:rPr lang="en-US" altLang="ko-KR" sz="11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lang="en-US" altLang="ko-KR" sz="11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100" b="0" u="none" strike="noStrike" cap="none" dirty="0" err="1" smtClean="0"/>
                        <a:t>이메일의</a:t>
                      </a:r>
                      <a:r>
                        <a:rPr lang="ko-KR" altLang="en-US" sz="1100" b="0" u="none" strike="noStrike" cap="none" dirty="0" smtClean="0"/>
                        <a:t> 경우도 </a:t>
                      </a:r>
                      <a:r>
                        <a:rPr lang="ko-KR" altLang="en-US" sz="1100" b="0" u="none" strike="noStrike" cap="none" dirty="0" err="1" smtClean="0"/>
                        <a:t>정규표현식을</a:t>
                      </a:r>
                      <a:r>
                        <a:rPr lang="ko-KR" altLang="en-US" sz="1100" b="0" u="none" strike="noStrike" cap="none" dirty="0" smtClean="0"/>
                        <a:t> 사용하여 </a:t>
                      </a:r>
                      <a:r>
                        <a:rPr lang="en-US" altLang="ko-KR" sz="1100" b="0" u="none" strike="noStrike" cap="none" dirty="0" err="1" smtClean="0">
                          <a:hlinkClick r:id="rId3"/>
                        </a:rPr>
                        <a:t>abcd@abcd.abc</a:t>
                      </a:r>
                      <a:r>
                        <a:rPr lang="en-US" altLang="ko-KR" sz="1100" b="0" u="none" strike="noStrike" cap="none" dirty="0" smtClean="0"/>
                        <a:t> </a:t>
                      </a:r>
                      <a:r>
                        <a:rPr lang="ko-KR" altLang="en-US" sz="1100" b="0" u="none" strike="noStrike" cap="none" dirty="0" smtClean="0"/>
                        <a:t>형태의 </a:t>
                      </a:r>
                      <a:r>
                        <a:rPr lang="ko-KR" altLang="en-US" sz="1100" b="0" u="none" strike="noStrike" cap="none" dirty="0" err="1" smtClean="0"/>
                        <a:t>이메일을</a:t>
                      </a:r>
                      <a:r>
                        <a:rPr lang="ko-KR" altLang="en-US" sz="1100" b="0" u="none" strike="noStrike" cap="none" dirty="0" smtClean="0"/>
                        <a:t> </a:t>
                      </a:r>
                      <a:r>
                        <a:rPr lang="ko-KR" altLang="en-US" sz="1100" b="0" u="none" strike="noStrike" cap="none" dirty="0" err="1" smtClean="0"/>
                        <a:t>입력받도록</a:t>
                      </a:r>
                      <a:r>
                        <a:rPr lang="ko-KR" altLang="en-US" sz="1100" b="0" u="none" strike="noStrike" cap="none" dirty="0" smtClean="0"/>
                        <a:t> 한다</a:t>
                      </a:r>
                      <a:r>
                        <a:rPr lang="en-US" altLang="ko-KR" sz="11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lang="en-US" altLang="ko-KR" sz="11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9154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100" b="0" u="none" strike="noStrike" cap="none" dirty="0" smtClean="0"/>
                        <a:t>이미지를 </a:t>
                      </a:r>
                      <a:r>
                        <a:rPr lang="ko-KR" altLang="en-US" sz="1100" b="0" u="none" strike="noStrike" cap="none" dirty="0" err="1" smtClean="0"/>
                        <a:t>업로드하는</a:t>
                      </a:r>
                      <a:r>
                        <a:rPr lang="ko-KR" altLang="en-US" sz="1100" b="0" u="none" strike="noStrike" cap="none" dirty="0" smtClean="0"/>
                        <a:t> 경우 내가 </a:t>
                      </a:r>
                      <a:r>
                        <a:rPr lang="ko-KR" altLang="en-US" sz="1100" b="0" u="none" strike="noStrike" cap="none" dirty="0" err="1" smtClean="0"/>
                        <a:t>업로드한</a:t>
                      </a:r>
                      <a:r>
                        <a:rPr lang="ko-KR" altLang="en-US" sz="1100" b="0" u="none" strike="noStrike" cap="none" dirty="0" smtClean="0"/>
                        <a:t> 이미지를 </a:t>
                      </a:r>
                      <a:r>
                        <a:rPr lang="ko-KR" altLang="en-US" sz="1100" b="0" u="none" strike="noStrike" cap="none" dirty="0" err="1" smtClean="0"/>
                        <a:t>미리볼</a:t>
                      </a:r>
                      <a:r>
                        <a:rPr lang="ko-KR" altLang="en-US" sz="1100" b="0" u="none" strike="noStrike" cap="none" dirty="0" smtClean="0"/>
                        <a:t> 수 있다</a:t>
                      </a:r>
                      <a:r>
                        <a:rPr lang="en-US" altLang="ko-KR" sz="1100" b="0" u="none" strike="noStrike" cap="none" dirty="0" smtClean="0"/>
                        <a:t>.</a:t>
                      </a:r>
                      <a:endParaRPr lang="en-US" altLang="ko-KR" sz="11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3827930" y="1337514"/>
            <a:ext cx="1192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회원가입</a:t>
            </a:r>
            <a:endParaRPr lang="en-US" altLang="ko-KR" dirty="0" smtClean="0"/>
          </a:p>
        </p:txBody>
      </p:sp>
      <p:sp>
        <p:nvSpPr>
          <p:cNvPr id="5" name="직사각형 4"/>
          <p:cNvSpPr/>
          <p:nvPr/>
        </p:nvSpPr>
        <p:spPr>
          <a:xfrm>
            <a:off x="519953" y="1165412"/>
            <a:ext cx="7745506" cy="54595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2205318" y="1775001"/>
            <a:ext cx="4146175" cy="2868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아이</a:t>
            </a:r>
            <a:r>
              <a:rPr lang="ko-KR" altLang="en-US" dirty="0">
                <a:solidFill>
                  <a:schemeClr val="tx1"/>
                </a:solidFill>
              </a:rPr>
              <a:t>디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2191870" y="2143549"/>
            <a:ext cx="4159623" cy="3217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비밀번</a:t>
            </a:r>
            <a:r>
              <a:rPr lang="ko-KR" altLang="en-US" dirty="0">
                <a:solidFill>
                  <a:schemeClr val="tx1"/>
                </a:solidFill>
              </a:rPr>
              <a:t>호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2191870" y="2536997"/>
            <a:ext cx="4159623" cy="31626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비밀번호확인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187387" y="2924481"/>
            <a:ext cx="4182035" cy="3351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err="1" smtClean="0">
                <a:solidFill>
                  <a:schemeClr val="tx1"/>
                </a:solidFill>
              </a:rPr>
              <a:t>이메</a:t>
            </a:r>
            <a:r>
              <a:rPr lang="ko-KR" altLang="en-US" dirty="0" err="1">
                <a:solidFill>
                  <a:schemeClr val="tx1"/>
                </a:solidFill>
              </a:rPr>
              <a:t>일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187388" y="3320922"/>
            <a:ext cx="4164106" cy="3282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이</a:t>
            </a:r>
            <a:r>
              <a:rPr lang="ko-KR" altLang="en-US" dirty="0">
                <a:solidFill>
                  <a:schemeClr val="tx1"/>
                </a:solidFill>
              </a:rPr>
              <a:t>름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2788024" y="6042212"/>
            <a:ext cx="3092823" cy="46616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회원가입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381000" y="1165412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27" name="직사각형 26"/>
          <p:cNvSpPr/>
          <p:nvPr/>
        </p:nvSpPr>
        <p:spPr>
          <a:xfrm>
            <a:off x="6351493" y="1792935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grpSp>
        <p:nvGrpSpPr>
          <p:cNvPr id="2" name="그룹 1"/>
          <p:cNvGrpSpPr/>
          <p:nvPr/>
        </p:nvGrpSpPr>
        <p:grpSpPr>
          <a:xfrm>
            <a:off x="2205317" y="5111884"/>
            <a:ext cx="4146177" cy="385211"/>
            <a:chOff x="2205317" y="5190553"/>
            <a:chExt cx="4249766" cy="484069"/>
          </a:xfrm>
        </p:grpSpPr>
        <p:sp>
          <p:nvSpPr>
            <p:cNvPr id="21" name="직사각형 20"/>
            <p:cNvSpPr/>
            <p:nvPr/>
          </p:nvSpPr>
          <p:spPr>
            <a:xfrm>
              <a:off x="2205317" y="5190553"/>
              <a:ext cx="1174377" cy="47512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 smtClean="0">
                  <a:solidFill>
                    <a:schemeClr val="tx1"/>
                  </a:solidFill>
                </a:rPr>
                <a:t>관심</a:t>
              </a:r>
              <a:r>
                <a:rPr lang="en-US" altLang="ko-KR" dirty="0" smtClean="0">
                  <a:solidFill>
                    <a:schemeClr val="tx1"/>
                  </a:solidFill>
                </a:rPr>
                <a:t>1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4" name="이등변 삼각형 23"/>
            <p:cNvSpPr/>
            <p:nvPr/>
          </p:nvSpPr>
          <p:spPr>
            <a:xfrm rot="10800000">
              <a:off x="3016623" y="5316317"/>
              <a:ext cx="259977" cy="25050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3778623" y="5195023"/>
              <a:ext cx="1174377" cy="47512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 smtClean="0">
                  <a:solidFill>
                    <a:schemeClr val="tx1"/>
                  </a:solidFill>
                </a:rPr>
                <a:t>관심</a:t>
              </a:r>
              <a:r>
                <a:rPr lang="en-US" altLang="ko-KR" dirty="0">
                  <a:solidFill>
                    <a:schemeClr val="tx1"/>
                  </a:solidFill>
                </a:rPr>
                <a:t>2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1" name="이등변 삼각형 30"/>
            <p:cNvSpPr/>
            <p:nvPr/>
          </p:nvSpPr>
          <p:spPr>
            <a:xfrm rot="10800000">
              <a:off x="4589929" y="5320787"/>
              <a:ext cx="259977" cy="25050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5280210" y="5199493"/>
              <a:ext cx="1174873" cy="47512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 smtClean="0">
                  <a:solidFill>
                    <a:schemeClr val="tx1"/>
                  </a:solidFill>
                </a:rPr>
                <a:t>관심</a:t>
              </a:r>
              <a:r>
                <a:rPr lang="en-US" altLang="ko-KR" dirty="0">
                  <a:solidFill>
                    <a:schemeClr val="tx1"/>
                  </a:solidFill>
                </a:rPr>
                <a:t>3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3" name="이등변 삼각형 32"/>
            <p:cNvSpPr/>
            <p:nvPr/>
          </p:nvSpPr>
          <p:spPr>
            <a:xfrm rot="10800000">
              <a:off x="6091516" y="5325257"/>
              <a:ext cx="259977" cy="25050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4" name="직사각형 33"/>
          <p:cNvSpPr/>
          <p:nvPr/>
        </p:nvSpPr>
        <p:spPr>
          <a:xfrm>
            <a:off x="6378387" y="2465288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36" name="직사각형 35"/>
          <p:cNvSpPr/>
          <p:nvPr/>
        </p:nvSpPr>
        <p:spPr>
          <a:xfrm>
            <a:off x="6455083" y="2990726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25" name="직사각형 24"/>
          <p:cNvSpPr/>
          <p:nvPr/>
        </p:nvSpPr>
        <p:spPr>
          <a:xfrm>
            <a:off x="2187388" y="3731059"/>
            <a:ext cx="4164106" cy="3282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닉네임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2187388" y="4171326"/>
            <a:ext cx="4164106" cy="3282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mtClean="0">
                <a:solidFill>
                  <a:schemeClr val="tx1"/>
                </a:solidFill>
              </a:rPr>
              <a:t>주</a:t>
            </a:r>
            <a:r>
              <a:rPr lang="ko-KR" altLang="en-US">
                <a:solidFill>
                  <a:schemeClr val="tx1"/>
                </a:solidFill>
              </a:rPr>
              <a:t>소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187388" y="4620059"/>
            <a:ext cx="4164106" cy="3282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이미</a:t>
            </a:r>
            <a:r>
              <a:rPr lang="ko-KR" altLang="en-US" dirty="0">
                <a:solidFill>
                  <a:schemeClr val="tx1"/>
                </a:solidFill>
              </a:rPr>
              <a:t>지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6455083" y="4636993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graphicFrame>
        <p:nvGraphicFramePr>
          <p:cNvPr id="37" name="표 3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2279920"/>
              </p:ext>
            </p:extLst>
          </p:nvPr>
        </p:nvGraphicFramePr>
        <p:xfrm>
          <a:off x="9407655" y="1503449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hj_user_w_signUp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380466" y="160866"/>
            <a:ext cx="1074473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폼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65374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806633828"/>
              </p:ext>
            </p:extLst>
          </p:nvPr>
        </p:nvGraphicFramePr>
        <p:xfrm>
          <a:off x="8894182" y="3427803"/>
          <a:ext cx="2952330" cy="290695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입력한 아이디에 대한 중복을 조회하는 버튼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6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해당 아이디가 사용 중인지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사용할 수 있는 아이디인지 알려준다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7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이미 사용 중인 아이디인 경우는 사용하기 버튼이 비활성화 되며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사용할 수 있는 경우는 활성화 된다</a:t>
                      </a:r>
                      <a:r>
                        <a:rPr lang="en-US" altLang="ko-KR" sz="1300" b="0" u="none" strike="noStrike" cap="none" dirty="0" smtClean="0"/>
                        <a:t>. </a:t>
                      </a:r>
                      <a:r>
                        <a:rPr lang="ko-KR" altLang="en-US" sz="1300" b="0" u="none" strike="noStrike" cap="none" dirty="0" smtClean="0"/>
                        <a:t>사용하기를 누르면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  <a:r>
                        <a:rPr lang="en-US" altLang="ko-KR" sz="1300" b="0" u="none" strike="noStrike" cap="none" baseline="0" dirty="0" smtClean="0"/>
                        <a:t> </a:t>
                      </a:r>
                      <a:r>
                        <a:rPr lang="ko-KR" altLang="en-US" sz="1300" b="0" u="none" strike="noStrike" cap="none" baseline="0" dirty="0" smtClean="0"/>
                        <a:t>기존 회원가입 폼에 아이디가 채워진다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1748118" y="1945341"/>
            <a:ext cx="5029200" cy="33707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2124636" y="2796988"/>
            <a:ext cx="3263153" cy="5827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아이디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647765" y="2796988"/>
            <a:ext cx="923364" cy="5827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중복확인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303929" y="3630706"/>
            <a:ext cx="36307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rgbClr val="FF0000"/>
                </a:solidFill>
              </a:rPr>
              <a:t>해당아이디는 사용할 수 있습니다</a:t>
            </a:r>
            <a:r>
              <a:rPr lang="en-US" altLang="ko-KR" sz="1400" dirty="0" smtClean="0">
                <a:solidFill>
                  <a:srgbClr val="FF0000"/>
                </a:solidFill>
              </a:rPr>
              <a:t>.</a:t>
            </a:r>
          </a:p>
          <a:p>
            <a:r>
              <a:rPr lang="ko-KR" altLang="en-US" sz="1400" dirty="0" smtClean="0">
                <a:solidFill>
                  <a:srgbClr val="FF0000"/>
                </a:solidFill>
              </a:rPr>
              <a:t>또는 이미 사용 중인 아이디입니다</a:t>
            </a:r>
            <a:r>
              <a:rPr lang="en-US" altLang="ko-KR" sz="1400" dirty="0" smtClean="0">
                <a:solidFill>
                  <a:srgbClr val="FF0000"/>
                </a:solidFill>
              </a:rPr>
              <a:t>.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3242982" y="4769223"/>
            <a:ext cx="1752600" cy="3944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아이디 사용하기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627094" y="1833282"/>
            <a:ext cx="242047" cy="22411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5</a:t>
            </a:r>
            <a:endParaRPr lang="ko-KR" altLang="en-US" dirty="0"/>
          </a:p>
        </p:txBody>
      </p:sp>
      <p:sp>
        <p:nvSpPr>
          <p:cNvPr id="35" name="직사각형 34"/>
          <p:cNvSpPr/>
          <p:nvPr/>
        </p:nvSpPr>
        <p:spPr>
          <a:xfrm>
            <a:off x="5526741" y="2684929"/>
            <a:ext cx="242047" cy="22411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6</a:t>
            </a:r>
            <a:endParaRPr lang="ko-KR" altLang="en-US" dirty="0"/>
          </a:p>
        </p:txBody>
      </p:sp>
      <p:sp>
        <p:nvSpPr>
          <p:cNvPr id="37" name="직사각형 36"/>
          <p:cNvSpPr/>
          <p:nvPr/>
        </p:nvSpPr>
        <p:spPr>
          <a:xfrm>
            <a:off x="3121958" y="4657164"/>
            <a:ext cx="242047" cy="22411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7</a:t>
            </a:r>
            <a:endParaRPr lang="ko-KR" altLang="en-US" dirty="0"/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6030365"/>
              </p:ext>
            </p:extLst>
          </p:nvPr>
        </p:nvGraphicFramePr>
        <p:xfrm>
          <a:off x="9215393" y="2057400"/>
          <a:ext cx="1944216" cy="8687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hj_user_w_signUp_popUp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중복확인 팝업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84726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1926228535"/>
              </p:ext>
            </p:extLst>
          </p:nvPr>
        </p:nvGraphicFramePr>
        <p:xfrm>
          <a:off x="8699450" y="2791689"/>
          <a:ext cx="2952330" cy="10058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8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회원가입 완료 페이지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로그인 버튼을 눌러서 로그인 페이지로 이동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1362138" y="1489138"/>
            <a:ext cx="6938682" cy="46168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2487706" y="2779058"/>
            <a:ext cx="4061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회원가입이 완료되었습니다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3738282" y="4885765"/>
            <a:ext cx="1559859" cy="5916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로그인</a:t>
            </a:r>
            <a:endParaRPr lang="ko-KR" altLang="en-US" dirty="0"/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9616446"/>
              </p:ext>
            </p:extLst>
          </p:nvPr>
        </p:nvGraphicFramePr>
        <p:xfrm>
          <a:off x="9072458" y="1551269"/>
          <a:ext cx="2272876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7287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hj_user_w_signUpDone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1" name="직사각형 10"/>
          <p:cNvSpPr/>
          <p:nvPr/>
        </p:nvSpPr>
        <p:spPr>
          <a:xfrm>
            <a:off x="3617258" y="4773706"/>
            <a:ext cx="242047" cy="22411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8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완료페이지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68725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0466" y="160866"/>
            <a:ext cx="1074473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폼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026" name="Picture 2" descr="C:\Users\ezen-033\Desktop\회원가입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300" y="853819"/>
            <a:ext cx="6311900" cy="6004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531100" y="1854200"/>
            <a:ext cx="4089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아이디</a:t>
            </a:r>
            <a:r>
              <a:rPr lang="en-US" altLang="ko-KR" dirty="0" smtClean="0"/>
              <a:t>, </a:t>
            </a:r>
            <a:r>
              <a:rPr lang="ko-KR" altLang="en-US" dirty="0" smtClean="0"/>
              <a:t>비밀번호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이메일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주소</a:t>
            </a:r>
            <a:r>
              <a:rPr lang="en-US" altLang="ko-KR" dirty="0" smtClean="0"/>
              <a:t>, </a:t>
            </a:r>
            <a:r>
              <a:rPr lang="ko-KR" altLang="en-US" dirty="0" smtClean="0"/>
              <a:t>프로필이미지</a:t>
            </a:r>
            <a:r>
              <a:rPr lang="en-US" altLang="ko-KR" dirty="0" smtClean="0"/>
              <a:t>, </a:t>
            </a:r>
            <a:r>
              <a:rPr lang="ko-KR" altLang="en-US" dirty="0" smtClean="0"/>
              <a:t>관심카테고리를 받을 수 있도록 </a:t>
            </a:r>
            <a:r>
              <a:rPr lang="en-US" altLang="ko-KR" dirty="0" smtClean="0"/>
              <a:t>input</a:t>
            </a:r>
            <a:r>
              <a:rPr lang="ko-KR" altLang="en-US" dirty="0" smtClean="0"/>
              <a:t>을 이용해 </a:t>
            </a:r>
            <a:r>
              <a:rPr lang="en-US" altLang="ko-KR" dirty="0" smtClean="0"/>
              <a:t>form </a:t>
            </a:r>
            <a:r>
              <a:rPr lang="ko-KR" altLang="en-US" dirty="0" smtClean="0"/>
              <a:t>작성</a:t>
            </a:r>
            <a:endParaRPr lang="en-US" altLang="ko-KR" dirty="0" smtClean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532695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5393923" y="2852936"/>
            <a:ext cx="5033717" cy="2145310"/>
          </a:xfrm>
        </p:spPr>
        <p:txBody>
          <a:bodyPr/>
          <a:lstStyle/>
          <a:p>
            <a:r>
              <a:rPr lang="ko-KR" altLang="en-US" b="1" dirty="0" err="1" smtClean="0"/>
              <a:t>유즈케이스</a:t>
            </a:r>
            <a:endParaRPr lang="ko-KR" altLang="en-US" b="1" dirty="0"/>
          </a:p>
        </p:txBody>
      </p:sp>
      <p:sp>
        <p:nvSpPr>
          <p:cNvPr id="31" name="제목 1"/>
          <p:cNvSpPr txBox="1">
            <a:spLocks/>
          </p:cNvSpPr>
          <p:nvPr/>
        </p:nvSpPr>
        <p:spPr>
          <a:xfrm>
            <a:off x="7110113" y="4201323"/>
            <a:ext cx="4056452" cy="79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sz="2500" dirty="0"/>
              <a:t>지식공유 플랫폼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2195117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0466" y="160866"/>
            <a:ext cx="1074473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중복확인 팝업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531100" y="2163296"/>
            <a:ext cx="4089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아이디 입력 시 중복확인 처리를 </a:t>
            </a:r>
            <a:r>
              <a:rPr lang="ko-KR" altLang="en-US" smtClean="0"/>
              <a:t>위한 </a:t>
            </a:r>
            <a:r>
              <a:rPr lang="ko-KR" altLang="en-US" dirty="0" err="1" smtClean="0"/>
              <a:t>팝업창</a:t>
            </a:r>
            <a:endParaRPr lang="ko-KR" altLang="en-US" dirty="0"/>
          </a:p>
        </p:txBody>
      </p:sp>
      <p:pic>
        <p:nvPicPr>
          <p:cNvPr id="2050" name="Picture 2" descr="C:\Users\ezen-033\Desktop\회원가입팝업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525" y="1700213"/>
            <a:ext cx="6753510" cy="4154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534930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0466" y="160866"/>
            <a:ext cx="1074473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완료페이지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3074" name="Picture 2" descr="C:\Users\ezen-033\Desktop\회원가입 완료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066" y="2311400"/>
            <a:ext cx="6934734" cy="327410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7531100" y="3052296"/>
            <a:ext cx="4089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회원등록이 정상 완료되면 이동하는 페이지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9234612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94378129"/>
              </p:ext>
            </p:extLst>
          </p:nvPr>
        </p:nvGraphicFramePr>
        <p:xfrm>
          <a:off x="8682515" y="2641264"/>
          <a:ext cx="2952330" cy="389755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회원가입에 필요한 정보를 </a:t>
                      </a:r>
                      <a:r>
                        <a:rPr lang="ko-KR" altLang="en-US" sz="1300" b="0" u="none" strike="noStrike" cap="none" dirty="0" err="1" smtClean="0"/>
                        <a:t>입력받는</a:t>
                      </a:r>
                      <a:r>
                        <a:rPr lang="ko-KR" altLang="en-US" sz="1300" b="0" u="none" strike="noStrike" cap="none" dirty="0" smtClean="0"/>
                        <a:t> 폼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아이디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비밀번호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err="1" smtClean="0"/>
                        <a:t>이메일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닉네임을 </a:t>
                      </a:r>
                      <a:r>
                        <a:rPr lang="ko-KR" altLang="en-US" sz="1300" b="0" u="none" strike="noStrike" cap="none" baseline="0" dirty="0" err="1" smtClean="0"/>
                        <a:t>입력받고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err="1" smtClean="0"/>
                        <a:t>셀렉트</a:t>
                      </a:r>
                      <a:r>
                        <a:rPr lang="ko-KR" altLang="en-US" sz="1300" b="0" u="none" strike="noStrike" cap="none" baseline="0" dirty="0" smtClean="0"/>
                        <a:t> 메뉴를 통해 관심카테고리를 선택한다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아이디중복 확인은 해당화면에서 처리한다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err="1" smtClean="0"/>
                        <a:t>정규표현식을</a:t>
                      </a:r>
                      <a:r>
                        <a:rPr lang="ko-KR" altLang="en-US" sz="1300" b="0" u="none" strike="noStrike" cap="none" dirty="0" smtClean="0"/>
                        <a:t> 이용하여 특수문자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영문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숫자를 최소 </a:t>
                      </a:r>
                      <a:r>
                        <a:rPr lang="en-US" altLang="ko-KR" sz="1300" b="0" u="none" strike="noStrike" cap="none" dirty="0" smtClean="0"/>
                        <a:t>1</a:t>
                      </a:r>
                      <a:r>
                        <a:rPr lang="ko-KR" altLang="en-US" sz="1300" b="0" u="none" strike="noStrike" cap="none" dirty="0" smtClean="0"/>
                        <a:t>개씩 </a:t>
                      </a:r>
                      <a:r>
                        <a:rPr lang="ko-KR" altLang="en-US" sz="1300" b="0" u="none" strike="noStrike" cap="none" dirty="0" err="1" smtClean="0"/>
                        <a:t>입력받아</a:t>
                      </a:r>
                      <a:r>
                        <a:rPr lang="ko-KR" altLang="en-US" sz="1300" b="0" u="none" strike="noStrike" cap="none" dirty="0" smtClean="0"/>
                        <a:t> 최소 </a:t>
                      </a:r>
                      <a:r>
                        <a:rPr lang="en-US" altLang="ko-KR" sz="1300" b="0" u="none" strike="noStrike" cap="none" dirty="0" smtClean="0"/>
                        <a:t>10</a:t>
                      </a:r>
                      <a:r>
                        <a:rPr lang="ko-KR" altLang="en-US" sz="1300" b="0" u="none" strike="noStrike" cap="none" dirty="0" smtClean="0"/>
                        <a:t>자의 비밀번호를 입력 받는다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err="1" smtClean="0"/>
                        <a:t>이메일의</a:t>
                      </a:r>
                      <a:r>
                        <a:rPr lang="ko-KR" altLang="en-US" sz="1300" b="0" u="none" strike="noStrike" cap="none" dirty="0" smtClean="0"/>
                        <a:t> 경우도 </a:t>
                      </a:r>
                      <a:r>
                        <a:rPr lang="ko-KR" altLang="en-US" sz="1300" b="0" u="none" strike="noStrike" cap="none" dirty="0" err="1" smtClean="0"/>
                        <a:t>정규표현식을</a:t>
                      </a:r>
                      <a:r>
                        <a:rPr lang="ko-KR" altLang="en-US" sz="1300" b="0" u="none" strike="noStrike" cap="none" dirty="0" smtClean="0"/>
                        <a:t> 사용하여 </a:t>
                      </a:r>
                      <a:r>
                        <a:rPr lang="en-US" altLang="ko-KR" sz="1300" b="0" u="none" strike="noStrike" cap="none" dirty="0" err="1" smtClean="0">
                          <a:hlinkClick r:id="rId3"/>
                        </a:rPr>
                        <a:t>abcd@abcd.abc</a:t>
                      </a:r>
                      <a:r>
                        <a:rPr lang="en-US" altLang="ko-KR" sz="1300" b="0" u="none" strike="noStrike" cap="none" dirty="0" smtClean="0"/>
                        <a:t> </a:t>
                      </a:r>
                      <a:r>
                        <a:rPr lang="ko-KR" altLang="en-US" sz="1300" b="0" u="none" strike="noStrike" cap="none" dirty="0" smtClean="0"/>
                        <a:t>형태의 </a:t>
                      </a:r>
                      <a:r>
                        <a:rPr lang="ko-KR" altLang="en-US" sz="1300" b="0" u="none" strike="noStrike" cap="none" dirty="0" err="1" smtClean="0"/>
                        <a:t>이메일을</a:t>
                      </a:r>
                      <a:r>
                        <a:rPr lang="ko-KR" altLang="en-US" sz="1300" b="0" u="none" strike="noStrike" cap="none" dirty="0" smtClean="0"/>
                        <a:t> </a:t>
                      </a:r>
                      <a:r>
                        <a:rPr lang="ko-KR" altLang="en-US" sz="1300" b="0" u="none" strike="noStrike" cap="none" dirty="0" err="1" smtClean="0"/>
                        <a:t>입력받도록</a:t>
                      </a:r>
                      <a:r>
                        <a:rPr lang="ko-KR" altLang="en-US" sz="1300" b="0" u="none" strike="noStrike" cap="none" dirty="0" smtClean="0"/>
                        <a:t> 한다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3827930" y="1337514"/>
            <a:ext cx="1192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회원가입</a:t>
            </a:r>
            <a:endParaRPr lang="en-US" altLang="ko-KR" dirty="0" smtClean="0"/>
          </a:p>
        </p:txBody>
      </p:sp>
      <p:sp>
        <p:nvSpPr>
          <p:cNvPr id="5" name="직사각형 4"/>
          <p:cNvSpPr/>
          <p:nvPr/>
        </p:nvSpPr>
        <p:spPr>
          <a:xfrm>
            <a:off x="1963271" y="1237124"/>
            <a:ext cx="4876800" cy="53877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2205318" y="1927406"/>
            <a:ext cx="4285129" cy="4751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아이</a:t>
            </a:r>
            <a:r>
              <a:rPr lang="ko-KR" altLang="en-US" dirty="0">
                <a:solidFill>
                  <a:schemeClr val="tx1"/>
                </a:solidFill>
              </a:rPr>
              <a:t>디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2205317" y="2590794"/>
            <a:ext cx="4285129" cy="4751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비밀번</a:t>
            </a:r>
            <a:r>
              <a:rPr lang="ko-KR" altLang="en-US" dirty="0">
                <a:solidFill>
                  <a:schemeClr val="tx1"/>
                </a:solidFill>
              </a:rPr>
              <a:t>호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2214282" y="3213841"/>
            <a:ext cx="4285129" cy="4751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비밀번호확인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214282" y="3948947"/>
            <a:ext cx="4285129" cy="4751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err="1" smtClean="0">
                <a:solidFill>
                  <a:schemeClr val="tx1"/>
                </a:solidFill>
              </a:rPr>
              <a:t>이메</a:t>
            </a:r>
            <a:r>
              <a:rPr lang="ko-KR" altLang="en-US" dirty="0" err="1">
                <a:solidFill>
                  <a:schemeClr val="tx1"/>
                </a:solidFill>
              </a:rPr>
              <a:t>일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214282" y="4531653"/>
            <a:ext cx="4285129" cy="4751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닉네임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205317" y="5190553"/>
            <a:ext cx="1174377" cy="4751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관심</a:t>
            </a:r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" name="이등변 삼각형 23"/>
          <p:cNvSpPr/>
          <p:nvPr/>
        </p:nvSpPr>
        <p:spPr>
          <a:xfrm rot="10800000">
            <a:off x="3016623" y="5316317"/>
            <a:ext cx="259977" cy="250506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788024" y="6042212"/>
            <a:ext cx="3092823" cy="46616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회원가입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1824318" y="1165412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27" name="직사각형 26"/>
          <p:cNvSpPr/>
          <p:nvPr/>
        </p:nvSpPr>
        <p:spPr>
          <a:xfrm>
            <a:off x="6351493" y="1792935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30" name="직사각형 29"/>
          <p:cNvSpPr/>
          <p:nvPr/>
        </p:nvSpPr>
        <p:spPr>
          <a:xfrm>
            <a:off x="3778623" y="5195023"/>
            <a:ext cx="1174377" cy="4751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관심</a:t>
            </a:r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1" name="이등변 삼각형 30"/>
          <p:cNvSpPr/>
          <p:nvPr/>
        </p:nvSpPr>
        <p:spPr>
          <a:xfrm rot="10800000">
            <a:off x="4589929" y="5320787"/>
            <a:ext cx="259977" cy="250506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5280210" y="5199493"/>
            <a:ext cx="1174377" cy="4751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관심</a:t>
            </a:r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3" name="이등변 삼각형 32"/>
          <p:cNvSpPr/>
          <p:nvPr/>
        </p:nvSpPr>
        <p:spPr>
          <a:xfrm rot="10800000">
            <a:off x="6091516" y="5325257"/>
            <a:ext cx="259977" cy="250506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6378387" y="2465288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36" name="직사각형 35"/>
          <p:cNvSpPr/>
          <p:nvPr/>
        </p:nvSpPr>
        <p:spPr>
          <a:xfrm>
            <a:off x="6378387" y="3796550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4720262"/>
              </p:ext>
            </p:extLst>
          </p:nvPr>
        </p:nvGraphicFramePr>
        <p:xfrm>
          <a:off x="9080924" y="1509630"/>
          <a:ext cx="2272876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7287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hj_user_m_signUp</a:t>
                      </a:r>
                      <a:endParaRPr lang="en-US" altLang="ko-KR" sz="16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폼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37502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4103120580"/>
              </p:ext>
            </p:extLst>
          </p:nvPr>
        </p:nvGraphicFramePr>
        <p:xfrm>
          <a:off x="8707915" y="3395524"/>
          <a:ext cx="2952330" cy="10058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회원가입 완료 페이지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로그인 버튼을 눌러서 로그인 페이지로 이동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2738717" y="1326777"/>
            <a:ext cx="3558989" cy="46168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2487706" y="2779058"/>
            <a:ext cx="4061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회원가입이 완료되었습니다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3738282" y="4885765"/>
            <a:ext cx="1559859" cy="5916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로그인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3670051" y="4751294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1582277"/>
              </p:ext>
            </p:extLst>
          </p:nvPr>
        </p:nvGraphicFramePr>
        <p:xfrm>
          <a:off x="9089391" y="2062022"/>
          <a:ext cx="2272876" cy="89918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7287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hj_user_m_signUpDone</a:t>
                      </a:r>
                      <a:endParaRPr lang="en-US" altLang="ko-KR" sz="16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완료페이지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12447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138605896"/>
              </p:ext>
            </p:extLst>
          </p:nvPr>
        </p:nvGraphicFramePr>
        <p:xfrm>
          <a:off x="8851848" y="2792794"/>
          <a:ext cx="2952330" cy="290695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세미나를 등록하기 위한 정보를 입력하는 페이지로 먼저 공간을 선택하여 공간에 대한 시간정보를 불러온다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시간은 최소 </a:t>
                      </a:r>
                      <a:r>
                        <a:rPr lang="en-US" altLang="ko-KR" sz="1300" b="0" u="none" strike="noStrike" cap="none" dirty="0" smtClean="0"/>
                        <a:t>2</a:t>
                      </a:r>
                      <a:r>
                        <a:rPr lang="ko-KR" altLang="en-US" sz="1300" b="0" u="none" strike="noStrike" cap="none" dirty="0" smtClean="0"/>
                        <a:t>시간으로 </a:t>
                      </a:r>
                      <a:r>
                        <a:rPr lang="en-US" altLang="ko-KR" sz="1300" b="0" u="none" strike="noStrike" cap="none" dirty="0" smtClean="0"/>
                        <a:t>1</a:t>
                      </a:r>
                      <a:r>
                        <a:rPr lang="ko-KR" altLang="en-US" sz="1300" b="0" u="none" strike="noStrike" cap="none" dirty="0" smtClean="0"/>
                        <a:t>시간 단위로 선택한다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가능시간범위</a:t>
                      </a:r>
                      <a:r>
                        <a:rPr lang="en-US" altLang="ko-KR" sz="1300" b="0" u="none" strike="noStrike" cap="none" dirty="0" smtClean="0"/>
                        <a:t>(09~22</a:t>
                      </a:r>
                      <a:r>
                        <a:rPr lang="ko-KR" altLang="en-US" sz="1300" b="0" u="none" strike="noStrike" cap="none" dirty="0" smtClean="0"/>
                        <a:t>시</a:t>
                      </a:r>
                      <a:r>
                        <a:rPr lang="en-US" altLang="ko-KR" sz="1300" b="0" u="none" strike="noStrike" cap="none" dirty="0" smtClean="0"/>
                        <a:t>)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등록하기 버튼을 눌러서 등록 확인 페이지로 이동하고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해당 페이지에서 예약 완료를 위한 계좌 번호를 발급받는다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467832" y="1237124"/>
            <a:ext cx="8059479" cy="56208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477925" y="1972353"/>
            <a:ext cx="10207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 smtClean="0"/>
              <a:t>세미나명</a:t>
            </a:r>
            <a:endParaRPr lang="ko-KR" altLang="en-US" sz="1400" dirty="0"/>
          </a:p>
        </p:txBody>
      </p:sp>
      <p:sp>
        <p:nvSpPr>
          <p:cNvPr id="3" name="직사각형 2"/>
          <p:cNvSpPr/>
          <p:nvPr/>
        </p:nvSpPr>
        <p:spPr>
          <a:xfrm>
            <a:off x="2392325" y="1972352"/>
            <a:ext cx="3976577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679943" y="2387023"/>
            <a:ext cx="6166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부제</a:t>
            </a:r>
            <a:endParaRPr lang="ko-KR" altLang="en-US" sz="1400" dirty="0"/>
          </a:p>
        </p:txBody>
      </p:sp>
      <p:sp>
        <p:nvSpPr>
          <p:cNvPr id="10" name="직사각형 9"/>
          <p:cNvSpPr/>
          <p:nvPr/>
        </p:nvSpPr>
        <p:spPr>
          <a:xfrm>
            <a:off x="2392325" y="2397086"/>
            <a:ext cx="3976577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893111" y="2757167"/>
            <a:ext cx="935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시</a:t>
            </a:r>
            <a:r>
              <a:rPr lang="ko-KR" altLang="en-US" sz="1400" dirty="0"/>
              <a:t>간</a:t>
            </a:r>
            <a:r>
              <a:rPr lang="ko-KR" altLang="en-US" sz="1400" dirty="0" smtClean="0"/>
              <a:t>선택</a:t>
            </a:r>
            <a:endParaRPr lang="ko-KR" altLang="en-US" sz="1400" dirty="0"/>
          </a:p>
        </p:txBody>
      </p:sp>
      <p:sp>
        <p:nvSpPr>
          <p:cNvPr id="19" name="TextBox 18"/>
          <p:cNvSpPr txBox="1"/>
          <p:nvPr/>
        </p:nvSpPr>
        <p:spPr>
          <a:xfrm>
            <a:off x="1414128" y="1355604"/>
            <a:ext cx="935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공간선</a:t>
            </a:r>
            <a:r>
              <a:rPr lang="ko-KR" altLang="en-US" sz="1400"/>
              <a:t>택</a:t>
            </a:r>
            <a:endParaRPr lang="ko-KR" altLang="en-US" sz="1400" dirty="0"/>
          </a:p>
        </p:txBody>
      </p:sp>
      <p:sp>
        <p:nvSpPr>
          <p:cNvPr id="20" name="직사각형 19"/>
          <p:cNvSpPr/>
          <p:nvPr/>
        </p:nvSpPr>
        <p:spPr>
          <a:xfrm>
            <a:off x="2392325" y="1355602"/>
            <a:ext cx="871870" cy="382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zone1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264195" y="1355602"/>
            <a:ext cx="871870" cy="382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zone2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4136065" y="1355602"/>
            <a:ext cx="871870" cy="382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zone3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5007935" y="1355602"/>
            <a:ext cx="871870" cy="382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zone4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871308" y="2757167"/>
            <a:ext cx="414670" cy="307777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9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2288106" y="2757167"/>
            <a:ext cx="423174" cy="307777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10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2711280" y="27571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11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3136582" y="2757167"/>
            <a:ext cx="41467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12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3553380" y="27571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13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3976554" y="27571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14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4399728" y="2757167"/>
            <a:ext cx="41467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15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4816526" y="27571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16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5239700" y="27571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17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5665002" y="2757167"/>
            <a:ext cx="41467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18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6081800" y="27571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19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6504974" y="27571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20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6928148" y="27571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21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818694" y="3775408"/>
            <a:ext cx="935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카테고리선</a:t>
            </a:r>
            <a:r>
              <a:rPr lang="ko-KR" altLang="en-US" sz="1400"/>
              <a:t>택</a:t>
            </a:r>
            <a:endParaRPr lang="ko-KR" altLang="en-US" sz="1400" dirty="0"/>
          </a:p>
        </p:txBody>
      </p:sp>
      <p:sp>
        <p:nvSpPr>
          <p:cNvPr id="60" name="직사각형 59"/>
          <p:cNvSpPr/>
          <p:nvPr/>
        </p:nvSpPr>
        <p:spPr>
          <a:xfrm>
            <a:off x="2074390" y="3699346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IT</a:t>
            </a:r>
            <a:r>
              <a:rPr lang="ko-KR" altLang="en-US" sz="1400" dirty="0" smtClean="0">
                <a:solidFill>
                  <a:schemeClr val="tx1"/>
                </a:solidFill>
              </a:rPr>
              <a:t>기술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3136582" y="3699346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스포츠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4198774" y="3699346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건강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2074390" y="4100284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음식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3136582" y="4100284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음</a:t>
            </a:r>
            <a:r>
              <a:rPr lang="ko-KR" altLang="en-US" sz="1400" dirty="0">
                <a:solidFill>
                  <a:schemeClr val="tx1"/>
                </a:solidFill>
              </a:rPr>
              <a:t>악</a:t>
            </a:r>
          </a:p>
        </p:txBody>
      </p:sp>
      <p:sp>
        <p:nvSpPr>
          <p:cNvPr id="74" name="직사각형 73"/>
          <p:cNvSpPr/>
          <p:nvPr/>
        </p:nvSpPr>
        <p:spPr>
          <a:xfrm>
            <a:off x="4198774" y="4100284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가</a:t>
            </a:r>
            <a:r>
              <a:rPr lang="ko-KR" altLang="en-US" sz="1400" dirty="0">
                <a:solidFill>
                  <a:schemeClr val="tx1"/>
                </a:solidFill>
              </a:rPr>
              <a:t>족</a:t>
            </a:r>
          </a:p>
        </p:txBody>
      </p:sp>
      <p:sp>
        <p:nvSpPr>
          <p:cNvPr id="75" name="직사각형 74"/>
          <p:cNvSpPr/>
          <p:nvPr/>
        </p:nvSpPr>
        <p:spPr>
          <a:xfrm>
            <a:off x="2074390" y="4494186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언어문화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3136582" y="4494186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영상제작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7" name="직사각형 76"/>
          <p:cNvSpPr/>
          <p:nvPr/>
        </p:nvSpPr>
        <p:spPr>
          <a:xfrm>
            <a:off x="4198774" y="4494186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기</a:t>
            </a:r>
            <a:r>
              <a:rPr lang="ko-KR" altLang="en-US" sz="1400" dirty="0">
                <a:solidFill>
                  <a:schemeClr val="tx1"/>
                </a:solidFill>
              </a:rPr>
              <a:t>타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893111" y="4966743"/>
            <a:ext cx="7868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세미나 소개</a:t>
            </a:r>
            <a:endParaRPr lang="ko-KR" altLang="en-US" sz="1400" dirty="0"/>
          </a:p>
        </p:txBody>
      </p:sp>
      <p:sp>
        <p:nvSpPr>
          <p:cNvPr id="79" name="직사각형 78"/>
          <p:cNvSpPr/>
          <p:nvPr/>
        </p:nvSpPr>
        <p:spPr>
          <a:xfrm>
            <a:off x="1881961" y="4928182"/>
            <a:ext cx="5469361" cy="7959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3670467" y="6382823"/>
            <a:ext cx="1233376" cy="39340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등록하기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664510" y="5822667"/>
            <a:ext cx="13928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최대 인원수</a:t>
            </a:r>
            <a:endParaRPr lang="ko-KR" altLang="en-US" sz="1400" dirty="0"/>
          </a:p>
        </p:txBody>
      </p:sp>
      <p:sp>
        <p:nvSpPr>
          <p:cNvPr id="82" name="직사각형 81"/>
          <p:cNvSpPr/>
          <p:nvPr/>
        </p:nvSpPr>
        <p:spPr>
          <a:xfrm>
            <a:off x="1988288" y="5840504"/>
            <a:ext cx="530542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2240810" y="1216647"/>
            <a:ext cx="217967" cy="25490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84" name="TextBox 83"/>
          <p:cNvSpPr txBox="1"/>
          <p:nvPr/>
        </p:nvSpPr>
        <p:spPr>
          <a:xfrm>
            <a:off x="3236798" y="5822667"/>
            <a:ext cx="13928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참가비 설정</a:t>
            </a:r>
            <a:endParaRPr lang="ko-KR" altLang="en-US" sz="1400" dirty="0"/>
          </a:p>
        </p:txBody>
      </p:sp>
      <p:sp>
        <p:nvSpPr>
          <p:cNvPr id="85" name="직사각형 84"/>
          <p:cNvSpPr/>
          <p:nvPr/>
        </p:nvSpPr>
        <p:spPr>
          <a:xfrm>
            <a:off x="4497571" y="5840504"/>
            <a:ext cx="1677318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/>
          <p:cNvSpPr/>
          <p:nvPr/>
        </p:nvSpPr>
        <p:spPr>
          <a:xfrm>
            <a:off x="1700320" y="2577940"/>
            <a:ext cx="217967" cy="25490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55" name="직사각형 54"/>
          <p:cNvSpPr/>
          <p:nvPr/>
        </p:nvSpPr>
        <p:spPr>
          <a:xfrm>
            <a:off x="3561483" y="6255371"/>
            <a:ext cx="217967" cy="25490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  <p:graphicFrame>
        <p:nvGraphicFramePr>
          <p:cNvPr id="57" name="표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3112970"/>
              </p:ext>
            </p:extLst>
          </p:nvPr>
        </p:nvGraphicFramePr>
        <p:xfrm>
          <a:off x="9181159" y="1655424"/>
          <a:ext cx="2272876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7287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hj_user_w_semiReg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56" name="TextBox 55"/>
          <p:cNvSpPr txBox="1"/>
          <p:nvPr/>
        </p:nvSpPr>
        <p:spPr>
          <a:xfrm>
            <a:off x="893110" y="3234277"/>
            <a:ext cx="935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날</a:t>
            </a:r>
            <a:r>
              <a:rPr lang="ko-KR" altLang="en-US" sz="1400"/>
              <a:t>짜</a:t>
            </a:r>
            <a:r>
              <a:rPr lang="ko-KR" altLang="en-US" sz="1400" smtClean="0"/>
              <a:t>선택</a:t>
            </a:r>
            <a:endParaRPr lang="ko-KR" altLang="en-US" sz="1400" dirty="0"/>
          </a:p>
        </p:txBody>
      </p:sp>
      <p:sp>
        <p:nvSpPr>
          <p:cNvPr id="61" name="직사각형 60"/>
          <p:cNvSpPr/>
          <p:nvPr/>
        </p:nvSpPr>
        <p:spPr>
          <a:xfrm>
            <a:off x="2240810" y="3234277"/>
            <a:ext cx="2787303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TextBox 61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세미나등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록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등록 폼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87986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1146742809"/>
              </p:ext>
            </p:extLst>
          </p:nvPr>
        </p:nvGraphicFramePr>
        <p:xfrm>
          <a:off x="8911115" y="3224312"/>
          <a:ext cx="2952330" cy="8077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등록완료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예약을 위한 계좌번호 발급 확인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467832" y="1237124"/>
            <a:ext cx="8059479" cy="53877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TextBox 80"/>
          <p:cNvSpPr txBox="1"/>
          <p:nvPr/>
        </p:nvSpPr>
        <p:spPr>
          <a:xfrm>
            <a:off x="1497880" y="2375789"/>
            <a:ext cx="599938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/>
              <a:t>세미나 등록이 완료되었습니다</a:t>
            </a:r>
            <a:r>
              <a:rPr lang="en-US" altLang="ko-KR" sz="2000" dirty="0" smtClean="0"/>
              <a:t>!</a:t>
            </a:r>
          </a:p>
          <a:p>
            <a:pPr algn="ctr"/>
            <a:r>
              <a:rPr lang="ko-KR" altLang="en-US" sz="2000" dirty="0" smtClean="0"/>
              <a:t>등록된 내용으로 예약을 진행하기 위해서 아래의 계좌번호로 입금이 필요합니다</a:t>
            </a:r>
            <a:r>
              <a:rPr lang="en-US" altLang="ko-KR" sz="2000" dirty="0" smtClean="0"/>
              <a:t>.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4601000" y="5142156"/>
            <a:ext cx="2022437" cy="6239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마이페이지</a:t>
            </a:r>
            <a:endParaRPr lang="ko-KR" altLang="en-US" dirty="0"/>
          </a:p>
        </p:txBody>
      </p:sp>
      <p:sp>
        <p:nvSpPr>
          <p:cNvPr id="46" name="직사각형 45"/>
          <p:cNvSpPr/>
          <p:nvPr/>
        </p:nvSpPr>
        <p:spPr>
          <a:xfrm>
            <a:off x="2199582" y="5142156"/>
            <a:ext cx="2022437" cy="6239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메인화</a:t>
            </a:r>
            <a:r>
              <a:rPr lang="ko-KR" altLang="en-US"/>
              <a:t>면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1344706" y="3539266"/>
            <a:ext cx="1866094" cy="84985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우리은행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3207527" y="3539266"/>
            <a:ext cx="4451918" cy="8498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123456789-1235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7059345"/>
              </p:ext>
            </p:extLst>
          </p:nvPr>
        </p:nvGraphicFramePr>
        <p:xfrm>
          <a:off x="9138826" y="1761039"/>
          <a:ext cx="2536708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36708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hj_user_w_semiReg_Done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1" name="직사각형 10"/>
          <p:cNvSpPr/>
          <p:nvPr/>
        </p:nvSpPr>
        <p:spPr>
          <a:xfrm>
            <a:off x="3561483" y="6145300"/>
            <a:ext cx="217967" cy="25490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4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세미나등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록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완료 페이지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25432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Box 61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세미나등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록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등록 폼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1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4098" name="Picture 2" descr="C:\Users\ezen-033\Desktop\세미나등록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648" y="1236815"/>
            <a:ext cx="6857252" cy="5532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850414" y="2544296"/>
            <a:ext cx="3416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장소와 날짜를 먼저 선택하기 위한 페이지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41182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Box 61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세미나등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록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등록 폼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2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685314" y="2544295"/>
            <a:ext cx="34163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장소와 날짜 정보를 바탕으로 시간을 선택할 수 있고 나머지 정보를 입력하여 세미나를 등록하는 페이지</a:t>
            </a:r>
            <a:endParaRPr lang="ko-KR" altLang="en-US" dirty="0"/>
          </a:p>
        </p:txBody>
      </p:sp>
      <p:pic>
        <p:nvPicPr>
          <p:cNvPr id="5123" name="Picture 3" descr="C:\Users\ezen-033\Desktop\등록폼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548" y="1246923"/>
            <a:ext cx="6485679" cy="5458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3172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Box 61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세미나등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록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등록 완료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685314" y="2544295"/>
            <a:ext cx="3416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세미나가 정상적으로 등록되었을 경우 이동하는 페이지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6146" name="Picture 2" descr="C:\Users\ezen-033\Desktop\세미나등록완료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388" y="1883280"/>
            <a:ext cx="7106226" cy="372268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839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780664" y="1138518"/>
            <a:ext cx="5633148" cy="56172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780664" y="1681010"/>
            <a:ext cx="10207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 smtClean="0"/>
              <a:t>세미나명</a:t>
            </a:r>
            <a:endParaRPr lang="ko-KR" altLang="en-US" sz="1400" dirty="0"/>
          </a:p>
        </p:txBody>
      </p:sp>
      <p:sp>
        <p:nvSpPr>
          <p:cNvPr id="3" name="직사각형 2"/>
          <p:cNvSpPr/>
          <p:nvPr/>
        </p:nvSpPr>
        <p:spPr>
          <a:xfrm>
            <a:off x="2695064" y="1681009"/>
            <a:ext cx="3976577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982682" y="2095680"/>
            <a:ext cx="6166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부제</a:t>
            </a:r>
            <a:endParaRPr lang="ko-KR" altLang="en-US" sz="1400" dirty="0"/>
          </a:p>
        </p:txBody>
      </p:sp>
      <p:sp>
        <p:nvSpPr>
          <p:cNvPr id="10" name="직사각형 9"/>
          <p:cNvSpPr/>
          <p:nvPr/>
        </p:nvSpPr>
        <p:spPr>
          <a:xfrm>
            <a:off x="2695064" y="2105743"/>
            <a:ext cx="3976577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1829624" y="2409533"/>
            <a:ext cx="935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시</a:t>
            </a:r>
            <a:r>
              <a:rPr lang="ko-KR" altLang="en-US" sz="1400" dirty="0"/>
              <a:t>간</a:t>
            </a:r>
            <a:r>
              <a:rPr lang="ko-KR" altLang="en-US" sz="1400" dirty="0" smtClean="0"/>
              <a:t>선택</a:t>
            </a:r>
            <a:endParaRPr lang="ko-KR" altLang="en-US" sz="1400" dirty="0"/>
          </a:p>
        </p:txBody>
      </p:sp>
      <p:sp>
        <p:nvSpPr>
          <p:cNvPr id="19" name="TextBox 18"/>
          <p:cNvSpPr txBox="1"/>
          <p:nvPr/>
        </p:nvSpPr>
        <p:spPr>
          <a:xfrm>
            <a:off x="1785726" y="1238936"/>
            <a:ext cx="935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공간선</a:t>
            </a:r>
            <a:r>
              <a:rPr lang="ko-KR" altLang="en-US" sz="1400"/>
              <a:t>택</a:t>
            </a:r>
            <a:endParaRPr lang="ko-KR" altLang="en-US" sz="1400" dirty="0"/>
          </a:p>
        </p:txBody>
      </p:sp>
      <p:sp>
        <p:nvSpPr>
          <p:cNvPr id="20" name="직사각형 19"/>
          <p:cNvSpPr/>
          <p:nvPr/>
        </p:nvSpPr>
        <p:spPr>
          <a:xfrm>
            <a:off x="2772074" y="1201438"/>
            <a:ext cx="871870" cy="382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zone1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643944" y="1201438"/>
            <a:ext cx="871870" cy="382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zone2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4515814" y="1201438"/>
            <a:ext cx="871870" cy="382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zone3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5387684" y="1201438"/>
            <a:ext cx="871870" cy="382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zone4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854866" y="2813961"/>
            <a:ext cx="414670" cy="307777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9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2271664" y="2813961"/>
            <a:ext cx="423174" cy="307777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10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2694838" y="2813961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11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3120140" y="2813961"/>
            <a:ext cx="41467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12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3536938" y="2813961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13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3960112" y="2813961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14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4383286" y="2813961"/>
            <a:ext cx="41467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15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4800084" y="2813961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16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5223258" y="2813961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17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5648560" y="2813961"/>
            <a:ext cx="41467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18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6065358" y="2813961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19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6488532" y="2813961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20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6911706" y="2813961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21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1916803" y="3664488"/>
            <a:ext cx="935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카테고리선</a:t>
            </a:r>
            <a:r>
              <a:rPr lang="ko-KR" altLang="en-US" sz="1400"/>
              <a:t>택</a:t>
            </a:r>
            <a:endParaRPr lang="ko-KR" altLang="en-US" sz="1400" dirty="0"/>
          </a:p>
        </p:txBody>
      </p:sp>
      <p:sp>
        <p:nvSpPr>
          <p:cNvPr id="60" name="직사각형 59"/>
          <p:cNvSpPr/>
          <p:nvPr/>
        </p:nvSpPr>
        <p:spPr>
          <a:xfrm>
            <a:off x="2988314" y="3603999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IT</a:t>
            </a:r>
            <a:r>
              <a:rPr lang="ko-KR" altLang="en-US" sz="1400" dirty="0" smtClean="0">
                <a:solidFill>
                  <a:schemeClr val="tx1"/>
                </a:solidFill>
              </a:rPr>
              <a:t>기술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4050506" y="3603999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스포츠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5112698" y="3603999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건강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2988314" y="4004937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음식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4050506" y="4004937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음</a:t>
            </a:r>
            <a:r>
              <a:rPr lang="ko-KR" altLang="en-US" sz="1400" dirty="0">
                <a:solidFill>
                  <a:schemeClr val="tx1"/>
                </a:solidFill>
              </a:rPr>
              <a:t>악</a:t>
            </a:r>
          </a:p>
        </p:txBody>
      </p:sp>
      <p:sp>
        <p:nvSpPr>
          <p:cNvPr id="74" name="직사각형 73"/>
          <p:cNvSpPr/>
          <p:nvPr/>
        </p:nvSpPr>
        <p:spPr>
          <a:xfrm>
            <a:off x="5112698" y="4004937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가</a:t>
            </a:r>
            <a:r>
              <a:rPr lang="ko-KR" altLang="en-US" sz="1400" dirty="0">
                <a:solidFill>
                  <a:schemeClr val="tx1"/>
                </a:solidFill>
              </a:rPr>
              <a:t>족</a:t>
            </a:r>
          </a:p>
        </p:txBody>
      </p:sp>
      <p:sp>
        <p:nvSpPr>
          <p:cNvPr id="75" name="직사각형 74"/>
          <p:cNvSpPr/>
          <p:nvPr/>
        </p:nvSpPr>
        <p:spPr>
          <a:xfrm>
            <a:off x="2988314" y="4398839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언어문화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4050506" y="4398839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영상제작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7" name="직사각형 76"/>
          <p:cNvSpPr/>
          <p:nvPr/>
        </p:nvSpPr>
        <p:spPr>
          <a:xfrm>
            <a:off x="5112698" y="4398839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기</a:t>
            </a:r>
            <a:r>
              <a:rPr lang="ko-KR" altLang="en-US" sz="1400" dirty="0">
                <a:solidFill>
                  <a:schemeClr val="tx1"/>
                </a:solidFill>
              </a:rPr>
              <a:t>타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1879843" y="4893336"/>
            <a:ext cx="7868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세미나 소개</a:t>
            </a:r>
            <a:endParaRPr lang="ko-KR" altLang="en-US" sz="1400" dirty="0"/>
          </a:p>
        </p:txBody>
      </p:sp>
      <p:sp>
        <p:nvSpPr>
          <p:cNvPr id="79" name="직사각형 78"/>
          <p:cNvSpPr/>
          <p:nvPr/>
        </p:nvSpPr>
        <p:spPr>
          <a:xfrm>
            <a:off x="2852469" y="4893336"/>
            <a:ext cx="3989557" cy="7959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3920880" y="6261245"/>
            <a:ext cx="1233376" cy="39340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등록하기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2054895" y="5863334"/>
            <a:ext cx="13928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최대 인원수</a:t>
            </a:r>
            <a:endParaRPr lang="ko-KR" altLang="en-US" sz="1400" dirty="0"/>
          </a:p>
        </p:txBody>
      </p:sp>
      <p:sp>
        <p:nvSpPr>
          <p:cNvPr id="82" name="직사각형 81"/>
          <p:cNvSpPr/>
          <p:nvPr/>
        </p:nvSpPr>
        <p:spPr>
          <a:xfrm>
            <a:off x="3378673" y="5881171"/>
            <a:ext cx="530542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2612408" y="1118214"/>
            <a:ext cx="217967" cy="28818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84" name="TextBox 83"/>
          <p:cNvSpPr txBox="1"/>
          <p:nvPr/>
        </p:nvSpPr>
        <p:spPr>
          <a:xfrm>
            <a:off x="3937725" y="5875711"/>
            <a:ext cx="11561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참가비 설정</a:t>
            </a:r>
            <a:endParaRPr lang="ko-KR" altLang="en-US" sz="1400" dirty="0"/>
          </a:p>
        </p:txBody>
      </p:sp>
      <p:sp>
        <p:nvSpPr>
          <p:cNvPr id="85" name="직사각형 84"/>
          <p:cNvSpPr/>
          <p:nvPr/>
        </p:nvSpPr>
        <p:spPr>
          <a:xfrm>
            <a:off x="5215837" y="5874875"/>
            <a:ext cx="1677318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54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860275519"/>
              </p:ext>
            </p:extLst>
          </p:nvPr>
        </p:nvGraphicFramePr>
        <p:xfrm>
          <a:off x="8834915" y="2818210"/>
          <a:ext cx="2952330" cy="290695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세미나를 등록하기 위한 정보를 입력하는 페이지로 먼저 공간을 선택하여 공간에 대한 시간정보를 불러온다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시간은 최소 </a:t>
                      </a:r>
                      <a:r>
                        <a:rPr lang="en-US" altLang="ko-KR" sz="1300" b="0" u="none" strike="noStrike" cap="none" dirty="0" smtClean="0"/>
                        <a:t>2</a:t>
                      </a:r>
                      <a:r>
                        <a:rPr lang="ko-KR" altLang="en-US" sz="1300" b="0" u="none" strike="noStrike" cap="none" dirty="0" smtClean="0"/>
                        <a:t>시간으로 </a:t>
                      </a:r>
                      <a:r>
                        <a:rPr lang="en-US" altLang="ko-KR" sz="1300" b="0" u="none" strike="noStrike" cap="none" dirty="0" smtClean="0"/>
                        <a:t>1</a:t>
                      </a:r>
                      <a:r>
                        <a:rPr lang="ko-KR" altLang="en-US" sz="1300" b="0" u="none" strike="noStrike" cap="none" dirty="0" smtClean="0"/>
                        <a:t>시간 단위로 선택한다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가능시간범위</a:t>
                      </a:r>
                      <a:r>
                        <a:rPr lang="en-US" altLang="ko-KR" sz="1300" b="0" u="none" strike="noStrike" cap="none" dirty="0" smtClean="0"/>
                        <a:t>(09~22</a:t>
                      </a:r>
                      <a:r>
                        <a:rPr lang="ko-KR" altLang="en-US" sz="1300" b="0" u="none" strike="noStrike" cap="none" dirty="0" smtClean="0"/>
                        <a:t>시</a:t>
                      </a:r>
                      <a:r>
                        <a:rPr lang="en-US" altLang="ko-KR" sz="1300" b="0" u="none" strike="noStrike" cap="none" dirty="0" smtClean="0"/>
                        <a:t>)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등록하기 버튼을 눌러서 등록 확인 페이지로 이동하고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해당 페이지에서 예약 완료를 위한 계좌 번호를 발급받는다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55" name="직사각형 54"/>
          <p:cNvSpPr/>
          <p:nvPr/>
        </p:nvSpPr>
        <p:spPr>
          <a:xfrm>
            <a:off x="1608345" y="2596138"/>
            <a:ext cx="217967" cy="28818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56" name="직사각형 55"/>
          <p:cNvSpPr/>
          <p:nvPr/>
        </p:nvSpPr>
        <p:spPr>
          <a:xfrm>
            <a:off x="3752806" y="6117152"/>
            <a:ext cx="217967" cy="28818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  <p:graphicFrame>
        <p:nvGraphicFramePr>
          <p:cNvPr id="58" name="표 5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5233278"/>
              </p:ext>
            </p:extLst>
          </p:nvPr>
        </p:nvGraphicFramePr>
        <p:xfrm>
          <a:off x="9062626" y="1801853"/>
          <a:ext cx="2536708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36708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hj_user_m_semiReg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57" name="TextBox 56"/>
          <p:cNvSpPr txBox="1"/>
          <p:nvPr/>
        </p:nvSpPr>
        <p:spPr>
          <a:xfrm>
            <a:off x="1829624" y="3213377"/>
            <a:ext cx="935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날</a:t>
            </a:r>
            <a:r>
              <a:rPr lang="ko-KR" altLang="en-US" sz="1400"/>
              <a:t>짜</a:t>
            </a:r>
            <a:r>
              <a:rPr lang="ko-KR" altLang="en-US" sz="1400" smtClean="0"/>
              <a:t>선택</a:t>
            </a:r>
            <a:endParaRPr lang="ko-KR" altLang="en-US" sz="1400" dirty="0"/>
          </a:p>
        </p:txBody>
      </p:sp>
      <p:sp>
        <p:nvSpPr>
          <p:cNvPr id="62" name="직사각형 61"/>
          <p:cNvSpPr/>
          <p:nvPr/>
        </p:nvSpPr>
        <p:spPr>
          <a:xfrm>
            <a:off x="2695064" y="3205430"/>
            <a:ext cx="3976577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TextBox 63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세미나등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록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등록 폼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67820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유즈</a:t>
            </a:r>
            <a:r>
              <a:rPr lang="ko-KR" altLang="en-US" dirty="0" smtClean="0"/>
              <a:t> 케이스</a:t>
            </a:r>
            <a:endParaRPr lang="ko-KR" altLang="en-US" dirty="0"/>
          </a:p>
        </p:txBody>
      </p:sp>
      <p:pic>
        <p:nvPicPr>
          <p:cNvPr id="5" name="Google Shape;54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3592" y="2894755"/>
            <a:ext cx="708000" cy="14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58;p13"/>
          <p:cNvSpPr txBox="1"/>
          <p:nvPr/>
        </p:nvSpPr>
        <p:spPr>
          <a:xfrm>
            <a:off x="27755" y="4264067"/>
            <a:ext cx="827305" cy="4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ko-KR" altLang="en-US" sz="1333" b="1" dirty="0"/>
              <a:t>사용자</a:t>
            </a:r>
            <a:endParaRPr sz="1333" b="1" dirty="0"/>
          </a:p>
        </p:txBody>
      </p:sp>
      <p:pic>
        <p:nvPicPr>
          <p:cNvPr id="7" name="Google Shape;60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282434" y="2737684"/>
            <a:ext cx="708000" cy="14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71;p13"/>
          <p:cNvSpPr txBox="1"/>
          <p:nvPr/>
        </p:nvSpPr>
        <p:spPr>
          <a:xfrm>
            <a:off x="10968434" y="4213101"/>
            <a:ext cx="1336000" cy="3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ko" altLang="en-US" sz="1333" b="1" dirty="0"/>
              <a:t>관리자</a:t>
            </a:r>
            <a:endParaRPr sz="1333" b="1" dirty="0"/>
          </a:p>
        </p:txBody>
      </p:sp>
      <p:cxnSp>
        <p:nvCxnSpPr>
          <p:cNvPr id="9" name="Google Shape;101;p13"/>
          <p:cNvCxnSpPr>
            <a:stCxn id="7" idx="1"/>
            <a:endCxn id="57" idx="3"/>
          </p:cNvCxnSpPr>
          <p:nvPr/>
        </p:nvCxnSpPr>
        <p:spPr>
          <a:xfrm flipH="1">
            <a:off x="9920084" y="3445684"/>
            <a:ext cx="1362350" cy="2976658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" name="Google Shape;103;p13"/>
          <p:cNvCxnSpPr>
            <a:stCxn id="7" idx="1"/>
            <a:endCxn id="14" idx="3"/>
          </p:cNvCxnSpPr>
          <p:nvPr/>
        </p:nvCxnSpPr>
        <p:spPr>
          <a:xfrm flipH="1" flipV="1">
            <a:off x="9920084" y="2621747"/>
            <a:ext cx="1362350" cy="82393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" name="Google Shape;104;p13"/>
          <p:cNvCxnSpPr>
            <a:stCxn id="7" idx="1"/>
            <a:endCxn id="12" idx="3"/>
          </p:cNvCxnSpPr>
          <p:nvPr/>
        </p:nvCxnSpPr>
        <p:spPr>
          <a:xfrm flipH="1">
            <a:off x="9920084" y="3445684"/>
            <a:ext cx="1362350" cy="8535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" name="Google Shape;105;p13"/>
          <p:cNvSpPr/>
          <p:nvPr/>
        </p:nvSpPr>
        <p:spPr>
          <a:xfrm>
            <a:off x="8050484" y="3275035"/>
            <a:ext cx="1869600" cy="512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dirty="0" err="1" smtClean="0">
                <a:ea typeface="맑은 고딕"/>
              </a:rPr>
              <a:t>세미나존</a:t>
            </a:r>
            <a:r>
              <a:rPr lang="ko-KR" altLang="en-US" sz="1300" dirty="0" smtClean="0">
                <a:ea typeface="맑은 고딕"/>
              </a:rPr>
              <a:t> 관리</a:t>
            </a:r>
            <a:endParaRPr lang="ko-KR" altLang="en-US" sz="1300" dirty="0">
              <a:ea typeface="맑은 고딕"/>
            </a:endParaRPr>
          </a:p>
        </p:txBody>
      </p:sp>
      <p:sp>
        <p:nvSpPr>
          <p:cNvPr id="13" name="Google Shape;114;p13"/>
          <p:cNvSpPr/>
          <p:nvPr/>
        </p:nvSpPr>
        <p:spPr>
          <a:xfrm>
            <a:off x="8050484" y="5329734"/>
            <a:ext cx="1869600" cy="512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dirty="0" smtClean="0">
                <a:ea typeface="맑은 고딕"/>
              </a:rPr>
              <a:t>게시판 관리</a:t>
            </a:r>
            <a:endParaRPr lang="en-US" altLang="ko-KR" sz="1300" dirty="0" smtClean="0">
              <a:ea typeface="맑은 고딕"/>
            </a:endParaRPr>
          </a:p>
          <a:p>
            <a:pPr algn="ctr"/>
            <a:r>
              <a:rPr lang="en-US" altLang="ko-KR" sz="1300" dirty="0" smtClean="0">
                <a:ea typeface="맑은 고딕"/>
              </a:rPr>
              <a:t>(Q&amp;A</a:t>
            </a:r>
            <a:r>
              <a:rPr lang="ko-KR" altLang="en-US" sz="1300" dirty="0" smtClean="0">
                <a:ea typeface="맑은 고딕"/>
              </a:rPr>
              <a:t>답변</a:t>
            </a:r>
            <a:r>
              <a:rPr lang="en-US" altLang="ko-KR" sz="1300" dirty="0" smtClean="0">
                <a:ea typeface="맑은 고딕"/>
              </a:rPr>
              <a:t>)</a:t>
            </a:r>
            <a:endParaRPr lang="ko-KR" altLang="en-US" sz="1300" dirty="0">
              <a:ea typeface="맑은 고딕"/>
            </a:endParaRPr>
          </a:p>
        </p:txBody>
      </p:sp>
      <p:sp>
        <p:nvSpPr>
          <p:cNvPr id="14" name="Google Shape;96;p13"/>
          <p:cNvSpPr/>
          <p:nvPr/>
        </p:nvSpPr>
        <p:spPr>
          <a:xfrm>
            <a:off x="8050484" y="2365747"/>
            <a:ext cx="1869600" cy="512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" altLang="en-US" sz="1333"/>
              <a:t>회원 관리</a:t>
            </a:r>
            <a:endParaRPr sz="1333"/>
          </a:p>
        </p:txBody>
      </p:sp>
      <p:cxnSp>
        <p:nvCxnSpPr>
          <p:cNvPr id="15" name="Google Shape;116;p13"/>
          <p:cNvCxnSpPr>
            <a:cxnSpLocks/>
            <a:stCxn id="7" idx="1"/>
            <a:endCxn id="58" idx="3"/>
          </p:cNvCxnSpPr>
          <p:nvPr/>
        </p:nvCxnSpPr>
        <p:spPr>
          <a:xfrm flipH="1" flipV="1">
            <a:off x="9920084" y="1802141"/>
            <a:ext cx="1362350" cy="164354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" name="Google Shape;117;p13"/>
          <p:cNvCxnSpPr>
            <a:stCxn id="7" idx="1"/>
            <a:endCxn id="13" idx="3"/>
          </p:cNvCxnSpPr>
          <p:nvPr/>
        </p:nvCxnSpPr>
        <p:spPr>
          <a:xfrm flipH="1">
            <a:off x="9920084" y="3445684"/>
            <a:ext cx="1362350" cy="214005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7" name="Google Shape;102;p13">
            <a:extLst>
              <a:ext uri="{FF2B5EF4-FFF2-40B4-BE49-F238E27FC236}">
                <a16:creationId xmlns:a16="http://schemas.microsoft.com/office/drawing/2014/main" xmlns="" id="{D4EAD755-BB98-41D1-9C16-8CC51AD0D492}"/>
              </a:ext>
            </a:extLst>
          </p:cNvPr>
          <p:cNvSpPr/>
          <p:nvPr/>
        </p:nvSpPr>
        <p:spPr>
          <a:xfrm>
            <a:off x="1378047" y="3660288"/>
            <a:ext cx="2219626" cy="41214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dirty="0" smtClean="0">
                <a:ea typeface="맑은 고딕"/>
              </a:rPr>
              <a:t>세미나 </a:t>
            </a:r>
            <a:r>
              <a:rPr lang="ko-KR" altLang="en-US" sz="1300" dirty="0">
                <a:ea typeface="맑은 고딕"/>
              </a:rPr>
              <a:t>조회</a:t>
            </a:r>
          </a:p>
        </p:txBody>
      </p:sp>
      <p:sp>
        <p:nvSpPr>
          <p:cNvPr id="18" name="Google Shape;102;p13">
            <a:extLst>
              <a:ext uri="{FF2B5EF4-FFF2-40B4-BE49-F238E27FC236}">
                <a16:creationId xmlns:a16="http://schemas.microsoft.com/office/drawing/2014/main" xmlns="" id="{85AB7D6F-8B57-4DEC-9E37-3F7B85052802}"/>
              </a:ext>
            </a:extLst>
          </p:cNvPr>
          <p:cNvSpPr/>
          <p:nvPr/>
        </p:nvSpPr>
        <p:spPr>
          <a:xfrm>
            <a:off x="1378047" y="5466181"/>
            <a:ext cx="2219626" cy="41214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sz="1300" dirty="0" smtClean="0"/>
              <a:t>e-Zone Q&amp;A </a:t>
            </a:r>
            <a:r>
              <a:rPr lang="ko-KR" altLang="en-US" sz="1300" dirty="0">
                <a:ea typeface="맑은 고딕"/>
              </a:rPr>
              <a:t>등록</a:t>
            </a:r>
            <a:endParaRPr sz="1300" dirty="0">
              <a:ea typeface="맑은 고딕"/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xmlns="" id="{772C3FB8-3FDC-4065-966D-CC2A9530C386}"/>
              </a:ext>
            </a:extLst>
          </p:cNvPr>
          <p:cNvCxnSpPr>
            <a:stCxn id="5" idx="3"/>
            <a:endCxn id="17" idx="1"/>
          </p:cNvCxnSpPr>
          <p:nvPr/>
        </p:nvCxnSpPr>
        <p:spPr>
          <a:xfrm>
            <a:off x="771592" y="3602755"/>
            <a:ext cx="606455" cy="2636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xmlns="" id="{9BAA9AE0-8263-4AD7-8D96-4564D0DF4032}"/>
              </a:ext>
            </a:extLst>
          </p:cNvPr>
          <p:cNvCxnSpPr>
            <a:stCxn id="5" idx="3"/>
            <a:endCxn id="18" idx="1"/>
          </p:cNvCxnSpPr>
          <p:nvPr/>
        </p:nvCxnSpPr>
        <p:spPr>
          <a:xfrm>
            <a:off x="771592" y="3602755"/>
            <a:ext cx="606455" cy="20694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Google Shape;102;p13">
            <a:extLst>
              <a:ext uri="{FF2B5EF4-FFF2-40B4-BE49-F238E27FC236}">
                <a16:creationId xmlns:a16="http://schemas.microsoft.com/office/drawing/2014/main" xmlns="" id="{66D0C005-DEF3-48FD-A074-0C0ABD142A2A}"/>
              </a:ext>
            </a:extLst>
          </p:cNvPr>
          <p:cNvSpPr/>
          <p:nvPr/>
        </p:nvSpPr>
        <p:spPr>
          <a:xfrm>
            <a:off x="4572787" y="3770549"/>
            <a:ext cx="2219626" cy="287642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dirty="0" smtClean="0">
                <a:ea typeface="맑은 고딕"/>
              </a:rPr>
              <a:t>세미나 </a:t>
            </a:r>
            <a:r>
              <a:rPr lang="ko-KR" altLang="en-US" sz="1300" dirty="0">
                <a:ea typeface="맑은 고딕"/>
              </a:rPr>
              <a:t>참여 신청</a:t>
            </a:r>
          </a:p>
        </p:txBody>
      </p:sp>
      <p:sp>
        <p:nvSpPr>
          <p:cNvPr id="22" name="Google Shape;102;p13">
            <a:extLst>
              <a:ext uri="{FF2B5EF4-FFF2-40B4-BE49-F238E27FC236}">
                <a16:creationId xmlns:a16="http://schemas.microsoft.com/office/drawing/2014/main" xmlns="" id="{C704DD7E-8B1F-4B5A-832E-6B178666BEB8}"/>
              </a:ext>
            </a:extLst>
          </p:cNvPr>
          <p:cNvSpPr/>
          <p:nvPr/>
        </p:nvSpPr>
        <p:spPr>
          <a:xfrm>
            <a:off x="1378047" y="2390219"/>
            <a:ext cx="2219626" cy="41214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dirty="0" err="1" smtClean="0">
                <a:ea typeface="맑은 고딕"/>
              </a:rPr>
              <a:t>세미나존</a:t>
            </a:r>
            <a:r>
              <a:rPr lang="ko-KR" altLang="en-US" sz="1300" dirty="0" smtClean="0">
                <a:ea typeface="맑은 고딕"/>
              </a:rPr>
              <a:t> 조회</a:t>
            </a:r>
            <a:endParaRPr lang="ko-KR" altLang="en-US" sz="1300" dirty="0">
              <a:ea typeface="맑은 고딕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xmlns="" id="{CE2FE515-B154-4255-AE81-D1963396C1ED}"/>
              </a:ext>
            </a:extLst>
          </p:cNvPr>
          <p:cNvCxnSpPr>
            <a:cxnSpLocks/>
            <a:stCxn id="5" idx="3"/>
            <a:endCxn id="34" idx="1"/>
          </p:cNvCxnSpPr>
          <p:nvPr/>
        </p:nvCxnSpPr>
        <p:spPr>
          <a:xfrm>
            <a:off x="771592" y="3602755"/>
            <a:ext cx="606455" cy="9367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xmlns="" id="{035063CF-0BE5-4174-A7B5-34F632784F0C}"/>
              </a:ext>
            </a:extLst>
          </p:cNvPr>
          <p:cNvCxnSpPr>
            <a:cxnSpLocks/>
            <a:stCxn id="5" idx="3"/>
            <a:endCxn id="22" idx="1"/>
          </p:cNvCxnSpPr>
          <p:nvPr/>
        </p:nvCxnSpPr>
        <p:spPr>
          <a:xfrm flipV="1">
            <a:off x="771592" y="2596291"/>
            <a:ext cx="606455" cy="10064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Google Shape;102;p13">
            <a:extLst>
              <a:ext uri="{FF2B5EF4-FFF2-40B4-BE49-F238E27FC236}">
                <a16:creationId xmlns:a16="http://schemas.microsoft.com/office/drawing/2014/main" xmlns="" id="{C704DD7E-8B1F-4B5A-832E-6B178666BEB8}"/>
              </a:ext>
            </a:extLst>
          </p:cNvPr>
          <p:cNvSpPr/>
          <p:nvPr/>
        </p:nvSpPr>
        <p:spPr>
          <a:xfrm>
            <a:off x="4572787" y="1414458"/>
            <a:ext cx="2219626" cy="287642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33" dirty="0"/>
              <a:t>로그인 </a:t>
            </a:r>
            <a:r>
              <a:rPr lang="en-US" altLang="ko-KR" sz="1333" dirty="0"/>
              <a:t>/ </a:t>
            </a:r>
            <a:r>
              <a:rPr lang="ko-KR" altLang="en-US" sz="1333" dirty="0"/>
              <a:t>회원가입</a:t>
            </a:r>
            <a:endParaRPr sz="1333" dirty="0"/>
          </a:p>
        </p:txBody>
      </p:sp>
      <p:sp>
        <p:nvSpPr>
          <p:cNvPr id="26" name="Google Shape;102;p13">
            <a:extLst>
              <a:ext uri="{FF2B5EF4-FFF2-40B4-BE49-F238E27FC236}">
                <a16:creationId xmlns:a16="http://schemas.microsoft.com/office/drawing/2014/main" xmlns="" id="{C704DD7E-8B1F-4B5A-832E-6B178666BEB8}"/>
              </a:ext>
            </a:extLst>
          </p:cNvPr>
          <p:cNvSpPr/>
          <p:nvPr/>
        </p:nvSpPr>
        <p:spPr>
          <a:xfrm>
            <a:off x="1378047" y="1327932"/>
            <a:ext cx="2219626" cy="41214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dirty="0" err="1" smtClean="0">
                <a:ea typeface="맑은 고딕"/>
              </a:rPr>
              <a:t>메인화면</a:t>
            </a:r>
            <a:endParaRPr lang="ko-KR" altLang="en-US" sz="1300" dirty="0">
              <a:ea typeface="맑은 고딕"/>
            </a:endParaRPr>
          </a:p>
        </p:txBody>
      </p:sp>
      <p:sp>
        <p:nvSpPr>
          <p:cNvPr id="27" name="Google Shape;102;p13">
            <a:extLst>
              <a:ext uri="{FF2B5EF4-FFF2-40B4-BE49-F238E27FC236}">
                <a16:creationId xmlns:a16="http://schemas.microsoft.com/office/drawing/2014/main" xmlns="" id="{C704DD7E-8B1F-4B5A-832E-6B178666BEB8}"/>
              </a:ext>
            </a:extLst>
          </p:cNvPr>
          <p:cNvSpPr/>
          <p:nvPr/>
        </p:nvSpPr>
        <p:spPr>
          <a:xfrm>
            <a:off x="1378047" y="6290468"/>
            <a:ext cx="2219626" cy="41214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smtClean="0">
                <a:ea typeface="맑은 고딕"/>
              </a:rPr>
              <a:t>게시판 확인</a:t>
            </a:r>
            <a:endParaRPr lang="ko-KR" altLang="en-US" sz="1300" dirty="0">
              <a:ea typeface="맑은 고딕"/>
            </a:endParaRPr>
          </a:p>
        </p:txBody>
      </p:sp>
      <p:sp>
        <p:nvSpPr>
          <p:cNvPr id="28" name="Google Shape;102;p13">
            <a:extLst>
              <a:ext uri="{FF2B5EF4-FFF2-40B4-BE49-F238E27FC236}">
                <a16:creationId xmlns:a16="http://schemas.microsoft.com/office/drawing/2014/main" xmlns="" id="{66D0C005-DEF3-48FD-A074-0C0ABD142A2A}"/>
              </a:ext>
            </a:extLst>
          </p:cNvPr>
          <p:cNvSpPr/>
          <p:nvPr/>
        </p:nvSpPr>
        <p:spPr>
          <a:xfrm>
            <a:off x="1378047" y="4879609"/>
            <a:ext cx="2219626" cy="41214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dirty="0">
                <a:ea typeface="맑은 고딕"/>
              </a:rPr>
              <a:t>불량 </a:t>
            </a:r>
            <a:r>
              <a:rPr lang="ko-KR" altLang="en-US" sz="1300" dirty="0" smtClean="0">
                <a:ea typeface="맑은 고딕"/>
              </a:rPr>
              <a:t>세미나 </a:t>
            </a:r>
            <a:r>
              <a:rPr lang="ko-KR" altLang="en-US" sz="1300" dirty="0">
                <a:ea typeface="맑은 고딕"/>
              </a:rPr>
              <a:t>신고</a:t>
            </a:r>
          </a:p>
        </p:txBody>
      </p:sp>
      <p:sp>
        <p:nvSpPr>
          <p:cNvPr id="29" name="Google Shape;105;p13"/>
          <p:cNvSpPr/>
          <p:nvPr/>
        </p:nvSpPr>
        <p:spPr>
          <a:xfrm>
            <a:off x="8050484" y="4216217"/>
            <a:ext cx="1869600" cy="512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dirty="0" smtClean="0">
                <a:ea typeface="맑은 고딕"/>
              </a:rPr>
              <a:t>세미나 관리</a:t>
            </a:r>
            <a:endParaRPr sz="1333" dirty="0"/>
          </a:p>
        </p:txBody>
      </p:sp>
      <p:sp>
        <p:nvSpPr>
          <p:cNvPr id="30" name="Google Shape;102;p13">
            <a:extLst>
              <a:ext uri="{FF2B5EF4-FFF2-40B4-BE49-F238E27FC236}">
                <a16:creationId xmlns:a16="http://schemas.microsoft.com/office/drawing/2014/main" xmlns="" id="{C704DD7E-8B1F-4B5A-832E-6B178666BEB8}"/>
              </a:ext>
            </a:extLst>
          </p:cNvPr>
          <p:cNvSpPr/>
          <p:nvPr/>
        </p:nvSpPr>
        <p:spPr>
          <a:xfrm>
            <a:off x="4572787" y="1860776"/>
            <a:ext cx="2219626" cy="287642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33" dirty="0" err="1" smtClean="0"/>
              <a:t>마이페이지</a:t>
            </a:r>
            <a:endParaRPr sz="1333" dirty="0"/>
          </a:p>
        </p:txBody>
      </p:sp>
      <p:sp>
        <p:nvSpPr>
          <p:cNvPr id="31" name="Google Shape;102;p13">
            <a:extLst>
              <a:ext uri="{FF2B5EF4-FFF2-40B4-BE49-F238E27FC236}">
                <a16:creationId xmlns:a16="http://schemas.microsoft.com/office/drawing/2014/main" xmlns="" id="{C704DD7E-8B1F-4B5A-832E-6B178666BEB8}"/>
              </a:ext>
            </a:extLst>
          </p:cNvPr>
          <p:cNvSpPr/>
          <p:nvPr/>
        </p:nvSpPr>
        <p:spPr>
          <a:xfrm>
            <a:off x="4572787" y="6098557"/>
            <a:ext cx="2219626" cy="287642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dirty="0" smtClean="0">
                <a:ea typeface="맑은 고딕"/>
              </a:rPr>
              <a:t>공지사항</a:t>
            </a:r>
            <a:endParaRPr lang="ko-KR" altLang="en-US" sz="1300" dirty="0">
              <a:ea typeface="맑은 고딕"/>
            </a:endParaRPr>
          </a:p>
        </p:txBody>
      </p:sp>
      <p:sp>
        <p:nvSpPr>
          <p:cNvPr id="32" name="Google Shape;102;p13">
            <a:extLst>
              <a:ext uri="{FF2B5EF4-FFF2-40B4-BE49-F238E27FC236}">
                <a16:creationId xmlns:a16="http://schemas.microsoft.com/office/drawing/2014/main" xmlns="" id="{C704DD7E-8B1F-4B5A-832E-6B178666BEB8}"/>
              </a:ext>
            </a:extLst>
          </p:cNvPr>
          <p:cNvSpPr/>
          <p:nvPr/>
        </p:nvSpPr>
        <p:spPr>
          <a:xfrm>
            <a:off x="4572787" y="6438789"/>
            <a:ext cx="2219626" cy="287642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altLang="ko-KR" sz="1300" dirty="0" smtClean="0">
                <a:ea typeface="맑은 고딕"/>
              </a:rPr>
              <a:t>FAQ</a:t>
            </a:r>
            <a:endParaRPr lang="ko-KR" altLang="en-US" sz="1300" dirty="0">
              <a:ea typeface="맑은 고딕"/>
            </a:endParaRPr>
          </a:p>
        </p:txBody>
      </p:sp>
      <p:sp>
        <p:nvSpPr>
          <p:cNvPr id="33" name="Google Shape;102;p13">
            <a:extLst>
              <a:ext uri="{FF2B5EF4-FFF2-40B4-BE49-F238E27FC236}">
                <a16:creationId xmlns:a16="http://schemas.microsoft.com/office/drawing/2014/main" xmlns="" id="{C704DD7E-8B1F-4B5A-832E-6B178666BEB8}"/>
              </a:ext>
            </a:extLst>
          </p:cNvPr>
          <p:cNvSpPr/>
          <p:nvPr/>
        </p:nvSpPr>
        <p:spPr>
          <a:xfrm>
            <a:off x="4572787" y="5758324"/>
            <a:ext cx="2219626" cy="287642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altLang="ko-KR" sz="1300" dirty="0" smtClean="0">
                <a:ea typeface="맑은 고딕"/>
              </a:rPr>
              <a:t>Q&amp;A</a:t>
            </a:r>
            <a:endParaRPr lang="ko-KR" altLang="en-US" sz="1300" dirty="0">
              <a:ea typeface="맑은 고딕"/>
            </a:endParaRPr>
          </a:p>
        </p:txBody>
      </p:sp>
      <p:sp>
        <p:nvSpPr>
          <p:cNvPr id="34" name="Google Shape;102;p13">
            <a:extLst>
              <a:ext uri="{FF2B5EF4-FFF2-40B4-BE49-F238E27FC236}">
                <a16:creationId xmlns:a16="http://schemas.microsoft.com/office/drawing/2014/main" xmlns="" id="{66D0C005-DEF3-48FD-A074-0C0ABD142A2A}"/>
              </a:ext>
            </a:extLst>
          </p:cNvPr>
          <p:cNvSpPr/>
          <p:nvPr/>
        </p:nvSpPr>
        <p:spPr>
          <a:xfrm>
            <a:off x="1378047" y="4333429"/>
            <a:ext cx="2219626" cy="41214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dirty="0" err="1" smtClean="0">
                <a:ea typeface="맑은 고딕"/>
              </a:rPr>
              <a:t>밋업</a:t>
            </a:r>
            <a:r>
              <a:rPr lang="ko-KR" altLang="en-US" sz="1300" dirty="0" smtClean="0">
                <a:ea typeface="맑은 고딕"/>
              </a:rPr>
              <a:t> 조회 및 등록</a:t>
            </a:r>
            <a:endParaRPr lang="ko-KR" altLang="en-US" sz="1300" dirty="0">
              <a:ea typeface="맑은 고딕"/>
            </a:endParaRPr>
          </a:p>
        </p:txBody>
      </p:sp>
      <p:sp>
        <p:nvSpPr>
          <p:cNvPr id="35" name="Google Shape;102;p13">
            <a:extLst>
              <a:ext uri="{FF2B5EF4-FFF2-40B4-BE49-F238E27FC236}">
                <a16:creationId xmlns:a16="http://schemas.microsoft.com/office/drawing/2014/main" xmlns="" id="{66D0C005-DEF3-48FD-A074-0C0ABD142A2A}"/>
              </a:ext>
            </a:extLst>
          </p:cNvPr>
          <p:cNvSpPr/>
          <p:nvPr/>
        </p:nvSpPr>
        <p:spPr>
          <a:xfrm>
            <a:off x="4572787" y="5109502"/>
            <a:ext cx="2219626" cy="287642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dirty="0" err="1" smtClean="0">
                <a:ea typeface="맑은 고딕"/>
              </a:rPr>
              <a:t>밋업</a:t>
            </a:r>
            <a:r>
              <a:rPr lang="ko-KR" altLang="en-US" sz="1300" dirty="0" smtClean="0">
                <a:ea typeface="맑은 고딕"/>
              </a:rPr>
              <a:t> 참가신청</a:t>
            </a:r>
            <a:endParaRPr lang="ko-KR" altLang="en-US" sz="1300" dirty="0">
              <a:ea typeface="맑은 고딕"/>
            </a:endParaRPr>
          </a:p>
        </p:txBody>
      </p:sp>
      <p:sp>
        <p:nvSpPr>
          <p:cNvPr id="36" name="Google Shape;102;p13">
            <a:extLst>
              <a:ext uri="{FF2B5EF4-FFF2-40B4-BE49-F238E27FC236}">
                <a16:creationId xmlns:a16="http://schemas.microsoft.com/office/drawing/2014/main" xmlns="" id="{C704DD7E-8B1F-4B5A-832E-6B178666BEB8}"/>
              </a:ext>
            </a:extLst>
          </p:cNvPr>
          <p:cNvSpPr/>
          <p:nvPr/>
        </p:nvSpPr>
        <p:spPr>
          <a:xfrm>
            <a:off x="4572787" y="2307094"/>
            <a:ext cx="2219626" cy="41214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dirty="0" err="1" smtClean="0">
                <a:ea typeface="맑은 고딕"/>
              </a:rPr>
              <a:t>세미나존</a:t>
            </a:r>
            <a:r>
              <a:rPr lang="ko-KR" altLang="en-US" sz="1300" dirty="0" smtClean="0">
                <a:ea typeface="맑은 고딕"/>
              </a:rPr>
              <a:t> 대여 예</a:t>
            </a:r>
            <a:r>
              <a:rPr lang="ko-KR" altLang="en-US" sz="1300" dirty="0">
                <a:ea typeface="맑은 고딕"/>
              </a:rPr>
              <a:t>약</a:t>
            </a:r>
            <a:endParaRPr lang="en-US" altLang="ko-KR" sz="1300" dirty="0" smtClean="0">
              <a:ea typeface="맑은 고딕"/>
            </a:endParaRPr>
          </a:p>
          <a:p>
            <a:pPr algn="ctr"/>
            <a:r>
              <a:rPr lang="ko-KR" altLang="en-US" sz="1300" dirty="0" smtClean="0">
                <a:ea typeface="맑은 고딕"/>
              </a:rPr>
              <a:t>및 세미나 개최</a:t>
            </a:r>
            <a:endParaRPr lang="ko-KR" altLang="en-US" sz="1300" dirty="0">
              <a:ea typeface="맑은 고딕"/>
            </a:endParaRPr>
          </a:p>
        </p:txBody>
      </p:sp>
      <p:sp>
        <p:nvSpPr>
          <p:cNvPr id="37" name="Google Shape;102;p13">
            <a:extLst>
              <a:ext uri="{FF2B5EF4-FFF2-40B4-BE49-F238E27FC236}">
                <a16:creationId xmlns:a16="http://schemas.microsoft.com/office/drawing/2014/main" xmlns="" id="{85AB7D6F-8B57-4DEC-9E37-3F7B85052802}"/>
              </a:ext>
            </a:extLst>
          </p:cNvPr>
          <p:cNvSpPr/>
          <p:nvPr/>
        </p:nvSpPr>
        <p:spPr>
          <a:xfrm>
            <a:off x="4572787" y="4216867"/>
            <a:ext cx="2219626" cy="287642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dirty="0" smtClean="0">
                <a:ea typeface="맑은 고딕"/>
              </a:rPr>
              <a:t>세미나 문의하기</a:t>
            </a:r>
            <a:endParaRPr sz="1300" dirty="0">
              <a:ea typeface="맑은 고딕"/>
            </a:endParaRPr>
          </a:p>
        </p:txBody>
      </p:sp>
      <p:sp>
        <p:nvSpPr>
          <p:cNvPr id="38" name="Google Shape;102;p13">
            <a:extLst>
              <a:ext uri="{FF2B5EF4-FFF2-40B4-BE49-F238E27FC236}">
                <a16:creationId xmlns:a16="http://schemas.microsoft.com/office/drawing/2014/main" xmlns="" id="{85AB7D6F-8B57-4DEC-9E37-3F7B85052802}"/>
              </a:ext>
            </a:extLst>
          </p:cNvPr>
          <p:cNvSpPr/>
          <p:nvPr/>
        </p:nvSpPr>
        <p:spPr>
          <a:xfrm>
            <a:off x="4572787" y="2877913"/>
            <a:ext cx="2219626" cy="287642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dirty="0" err="1" smtClean="0"/>
              <a:t>세미나존</a:t>
            </a:r>
            <a:r>
              <a:rPr lang="ko-KR" altLang="en-US" sz="1300" dirty="0" smtClean="0"/>
              <a:t> 문의하기</a:t>
            </a:r>
            <a:endParaRPr sz="1300" dirty="0">
              <a:ea typeface="맑은 고딕"/>
            </a:endParaRPr>
          </a:p>
        </p:txBody>
      </p:sp>
      <p:sp>
        <p:nvSpPr>
          <p:cNvPr id="39" name="Google Shape;102;p13">
            <a:extLst>
              <a:ext uri="{FF2B5EF4-FFF2-40B4-BE49-F238E27FC236}">
                <a16:creationId xmlns:a16="http://schemas.microsoft.com/office/drawing/2014/main" xmlns="" id="{85AB7D6F-8B57-4DEC-9E37-3F7B85052802}"/>
              </a:ext>
            </a:extLst>
          </p:cNvPr>
          <p:cNvSpPr/>
          <p:nvPr/>
        </p:nvSpPr>
        <p:spPr>
          <a:xfrm>
            <a:off x="4572787" y="4663185"/>
            <a:ext cx="2219626" cy="287642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dirty="0" smtClean="0">
                <a:ea typeface="맑은 고딕"/>
              </a:rPr>
              <a:t>세미나 후기</a:t>
            </a:r>
            <a:endParaRPr sz="1300" dirty="0">
              <a:ea typeface="맑은 고딕"/>
            </a:endParaRPr>
          </a:p>
        </p:txBody>
      </p:sp>
      <p:sp>
        <p:nvSpPr>
          <p:cNvPr id="40" name="Google Shape;102;p13">
            <a:extLst>
              <a:ext uri="{FF2B5EF4-FFF2-40B4-BE49-F238E27FC236}">
                <a16:creationId xmlns:a16="http://schemas.microsoft.com/office/drawing/2014/main" xmlns="" id="{85AB7D6F-8B57-4DEC-9E37-3F7B85052802}"/>
              </a:ext>
            </a:extLst>
          </p:cNvPr>
          <p:cNvSpPr/>
          <p:nvPr/>
        </p:nvSpPr>
        <p:spPr>
          <a:xfrm>
            <a:off x="4572787" y="3324231"/>
            <a:ext cx="2219626" cy="287642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dirty="0" err="1" smtClean="0"/>
              <a:t>세미나존</a:t>
            </a:r>
            <a:r>
              <a:rPr lang="ko-KR" altLang="en-US" sz="1300" dirty="0" smtClean="0"/>
              <a:t> 후기</a:t>
            </a:r>
            <a:endParaRPr sz="1300" dirty="0">
              <a:ea typeface="맑은 고딕"/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xmlns="" id="{035063CF-0BE5-4174-A7B5-34F632784F0C}"/>
              </a:ext>
            </a:extLst>
          </p:cNvPr>
          <p:cNvCxnSpPr>
            <a:cxnSpLocks/>
            <a:stCxn id="5" idx="3"/>
            <a:endCxn id="26" idx="1"/>
          </p:cNvCxnSpPr>
          <p:nvPr/>
        </p:nvCxnSpPr>
        <p:spPr>
          <a:xfrm flipV="1">
            <a:off x="771592" y="1534004"/>
            <a:ext cx="606455" cy="20687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xmlns="" id="{CE2FE515-B154-4255-AE81-D1963396C1ED}"/>
              </a:ext>
            </a:extLst>
          </p:cNvPr>
          <p:cNvCxnSpPr>
            <a:cxnSpLocks/>
            <a:stCxn id="5" idx="3"/>
            <a:endCxn id="28" idx="1"/>
          </p:cNvCxnSpPr>
          <p:nvPr/>
        </p:nvCxnSpPr>
        <p:spPr>
          <a:xfrm>
            <a:off x="771592" y="3602755"/>
            <a:ext cx="606455" cy="14829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xmlns="" id="{9BAA9AE0-8263-4AD7-8D96-4564D0DF4032}"/>
              </a:ext>
            </a:extLst>
          </p:cNvPr>
          <p:cNvCxnSpPr>
            <a:stCxn id="5" idx="3"/>
            <a:endCxn id="27" idx="1"/>
          </p:cNvCxnSpPr>
          <p:nvPr/>
        </p:nvCxnSpPr>
        <p:spPr>
          <a:xfrm>
            <a:off x="771592" y="3602755"/>
            <a:ext cx="606455" cy="28937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xmlns="" id="{035063CF-0BE5-4174-A7B5-34F632784F0C}"/>
              </a:ext>
            </a:extLst>
          </p:cNvPr>
          <p:cNvCxnSpPr>
            <a:cxnSpLocks/>
            <a:stCxn id="26" idx="3"/>
            <a:endCxn id="25" idx="1"/>
          </p:cNvCxnSpPr>
          <p:nvPr/>
        </p:nvCxnSpPr>
        <p:spPr>
          <a:xfrm>
            <a:off x="3597673" y="1534004"/>
            <a:ext cx="975114" cy="242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xmlns="" id="{035063CF-0BE5-4174-A7B5-34F632784F0C}"/>
              </a:ext>
            </a:extLst>
          </p:cNvPr>
          <p:cNvCxnSpPr>
            <a:cxnSpLocks/>
            <a:stCxn id="26" idx="3"/>
            <a:endCxn id="30" idx="1"/>
          </p:cNvCxnSpPr>
          <p:nvPr/>
        </p:nvCxnSpPr>
        <p:spPr>
          <a:xfrm>
            <a:off x="3597673" y="1534004"/>
            <a:ext cx="975114" cy="4705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xmlns="" id="{035063CF-0BE5-4174-A7B5-34F632784F0C}"/>
              </a:ext>
            </a:extLst>
          </p:cNvPr>
          <p:cNvCxnSpPr>
            <a:cxnSpLocks/>
            <a:stCxn id="22" idx="3"/>
            <a:endCxn id="36" idx="1"/>
          </p:cNvCxnSpPr>
          <p:nvPr/>
        </p:nvCxnSpPr>
        <p:spPr>
          <a:xfrm flipV="1">
            <a:off x="3597673" y="2513166"/>
            <a:ext cx="975114" cy="831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xmlns="" id="{035063CF-0BE5-4174-A7B5-34F632784F0C}"/>
              </a:ext>
            </a:extLst>
          </p:cNvPr>
          <p:cNvCxnSpPr>
            <a:cxnSpLocks/>
            <a:stCxn id="22" idx="3"/>
            <a:endCxn id="38" idx="1"/>
          </p:cNvCxnSpPr>
          <p:nvPr/>
        </p:nvCxnSpPr>
        <p:spPr>
          <a:xfrm>
            <a:off x="3597673" y="2596291"/>
            <a:ext cx="975114" cy="4254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xmlns="" id="{035063CF-0BE5-4174-A7B5-34F632784F0C}"/>
              </a:ext>
            </a:extLst>
          </p:cNvPr>
          <p:cNvCxnSpPr>
            <a:cxnSpLocks/>
            <a:stCxn id="22" idx="3"/>
            <a:endCxn id="40" idx="1"/>
          </p:cNvCxnSpPr>
          <p:nvPr/>
        </p:nvCxnSpPr>
        <p:spPr>
          <a:xfrm>
            <a:off x="3597673" y="2596291"/>
            <a:ext cx="975114" cy="8717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xmlns="" id="{035063CF-0BE5-4174-A7B5-34F632784F0C}"/>
              </a:ext>
            </a:extLst>
          </p:cNvPr>
          <p:cNvCxnSpPr>
            <a:cxnSpLocks/>
            <a:stCxn id="17" idx="3"/>
            <a:endCxn id="21" idx="1"/>
          </p:cNvCxnSpPr>
          <p:nvPr/>
        </p:nvCxnSpPr>
        <p:spPr>
          <a:xfrm>
            <a:off x="3597673" y="3866360"/>
            <a:ext cx="975114" cy="480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xmlns="" id="{035063CF-0BE5-4174-A7B5-34F632784F0C}"/>
              </a:ext>
            </a:extLst>
          </p:cNvPr>
          <p:cNvCxnSpPr>
            <a:cxnSpLocks/>
            <a:stCxn id="17" idx="3"/>
            <a:endCxn id="37" idx="1"/>
          </p:cNvCxnSpPr>
          <p:nvPr/>
        </p:nvCxnSpPr>
        <p:spPr>
          <a:xfrm>
            <a:off x="3597673" y="3866360"/>
            <a:ext cx="975114" cy="4943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xmlns="" id="{035063CF-0BE5-4174-A7B5-34F632784F0C}"/>
              </a:ext>
            </a:extLst>
          </p:cNvPr>
          <p:cNvCxnSpPr>
            <a:cxnSpLocks/>
            <a:stCxn id="17" idx="3"/>
            <a:endCxn id="39" idx="1"/>
          </p:cNvCxnSpPr>
          <p:nvPr/>
        </p:nvCxnSpPr>
        <p:spPr>
          <a:xfrm>
            <a:off x="3597673" y="3866360"/>
            <a:ext cx="975114" cy="9406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xmlns="" id="{035063CF-0BE5-4174-A7B5-34F632784F0C}"/>
              </a:ext>
            </a:extLst>
          </p:cNvPr>
          <p:cNvCxnSpPr>
            <a:cxnSpLocks/>
            <a:stCxn id="34" idx="3"/>
            <a:endCxn id="35" idx="1"/>
          </p:cNvCxnSpPr>
          <p:nvPr/>
        </p:nvCxnSpPr>
        <p:spPr>
          <a:xfrm>
            <a:off x="3597673" y="4539501"/>
            <a:ext cx="975114" cy="7138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xmlns="" id="{035063CF-0BE5-4174-A7B5-34F632784F0C}"/>
              </a:ext>
            </a:extLst>
          </p:cNvPr>
          <p:cNvCxnSpPr>
            <a:cxnSpLocks/>
            <a:stCxn id="18" idx="3"/>
            <a:endCxn id="33" idx="1"/>
          </p:cNvCxnSpPr>
          <p:nvPr/>
        </p:nvCxnSpPr>
        <p:spPr>
          <a:xfrm>
            <a:off x="3597673" y="5672253"/>
            <a:ext cx="975114" cy="2298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xmlns="" id="{035063CF-0BE5-4174-A7B5-34F632784F0C}"/>
              </a:ext>
            </a:extLst>
          </p:cNvPr>
          <p:cNvCxnSpPr>
            <a:cxnSpLocks/>
            <a:stCxn id="27" idx="3"/>
            <a:endCxn id="33" idx="1"/>
          </p:cNvCxnSpPr>
          <p:nvPr/>
        </p:nvCxnSpPr>
        <p:spPr>
          <a:xfrm flipV="1">
            <a:off x="3597673" y="5902145"/>
            <a:ext cx="975114" cy="5943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xmlns="" id="{035063CF-0BE5-4174-A7B5-34F632784F0C}"/>
              </a:ext>
            </a:extLst>
          </p:cNvPr>
          <p:cNvCxnSpPr>
            <a:cxnSpLocks/>
            <a:stCxn id="27" idx="3"/>
            <a:endCxn id="31" idx="1"/>
          </p:cNvCxnSpPr>
          <p:nvPr/>
        </p:nvCxnSpPr>
        <p:spPr>
          <a:xfrm flipV="1">
            <a:off x="3597673" y="6242378"/>
            <a:ext cx="975114" cy="2541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xmlns="" id="{035063CF-0BE5-4174-A7B5-34F632784F0C}"/>
              </a:ext>
            </a:extLst>
          </p:cNvPr>
          <p:cNvCxnSpPr>
            <a:cxnSpLocks/>
            <a:stCxn id="27" idx="3"/>
            <a:endCxn id="32" idx="1"/>
          </p:cNvCxnSpPr>
          <p:nvPr/>
        </p:nvCxnSpPr>
        <p:spPr>
          <a:xfrm>
            <a:off x="3597673" y="6496540"/>
            <a:ext cx="975114" cy="860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Google Shape;96;p13"/>
          <p:cNvSpPr/>
          <p:nvPr/>
        </p:nvSpPr>
        <p:spPr>
          <a:xfrm>
            <a:off x="8050484" y="6166342"/>
            <a:ext cx="1869600" cy="512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33" dirty="0" smtClean="0"/>
              <a:t>관리자 계정</a:t>
            </a:r>
            <a:r>
              <a:rPr lang="ko" altLang="en-US" sz="1333" dirty="0" smtClean="0"/>
              <a:t> </a:t>
            </a:r>
            <a:r>
              <a:rPr lang="ko" altLang="en-US" sz="1333" dirty="0"/>
              <a:t>관리</a:t>
            </a:r>
            <a:endParaRPr sz="1333" dirty="0"/>
          </a:p>
        </p:txBody>
      </p:sp>
      <p:sp>
        <p:nvSpPr>
          <p:cNvPr id="58" name="Google Shape;96;p13"/>
          <p:cNvSpPr/>
          <p:nvPr/>
        </p:nvSpPr>
        <p:spPr>
          <a:xfrm>
            <a:off x="8050484" y="1546141"/>
            <a:ext cx="1869600" cy="512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400" dirty="0" err="1"/>
              <a:t>메인화면</a:t>
            </a:r>
            <a:r>
              <a:rPr lang="ko-KR" altLang="en-US" sz="1400" dirty="0"/>
              <a:t> 관리</a:t>
            </a:r>
          </a:p>
          <a:p>
            <a:pPr algn="ctr"/>
            <a:r>
              <a:rPr lang="ko-KR" altLang="en-US" sz="1400" dirty="0"/>
              <a:t>(</a:t>
            </a:r>
            <a:r>
              <a:rPr lang="ko-KR" altLang="en-US" sz="1400" dirty="0" err="1"/>
              <a:t>캐러셀</a:t>
            </a:r>
            <a:r>
              <a:rPr lang="ko-KR" altLang="en-US" sz="1400" dirty="0"/>
              <a:t> 이미지)</a:t>
            </a:r>
          </a:p>
        </p:txBody>
      </p:sp>
      <p:cxnSp>
        <p:nvCxnSpPr>
          <p:cNvPr id="59" name="Google Shape;103;p13"/>
          <p:cNvCxnSpPr>
            <a:stCxn id="14" idx="1"/>
            <a:endCxn id="25" idx="3"/>
          </p:cNvCxnSpPr>
          <p:nvPr/>
        </p:nvCxnSpPr>
        <p:spPr>
          <a:xfrm flipH="1" flipV="1">
            <a:off x="6792413" y="1558279"/>
            <a:ext cx="1258071" cy="1063468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0" name="Google Shape;103;p13"/>
          <p:cNvCxnSpPr>
            <a:stCxn id="14" idx="1"/>
            <a:endCxn id="30" idx="3"/>
          </p:cNvCxnSpPr>
          <p:nvPr/>
        </p:nvCxnSpPr>
        <p:spPr>
          <a:xfrm flipH="1" flipV="1">
            <a:off x="6792413" y="2004597"/>
            <a:ext cx="1258071" cy="61715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1" name="Google Shape;103;p13"/>
          <p:cNvCxnSpPr>
            <a:stCxn id="12" idx="1"/>
            <a:endCxn id="36" idx="3"/>
          </p:cNvCxnSpPr>
          <p:nvPr/>
        </p:nvCxnSpPr>
        <p:spPr>
          <a:xfrm flipH="1" flipV="1">
            <a:off x="6792413" y="2513166"/>
            <a:ext cx="1258071" cy="101786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2" name="Google Shape;103;p13"/>
          <p:cNvCxnSpPr>
            <a:stCxn id="12" idx="1"/>
            <a:endCxn id="38" idx="3"/>
          </p:cNvCxnSpPr>
          <p:nvPr/>
        </p:nvCxnSpPr>
        <p:spPr>
          <a:xfrm flipH="1" flipV="1">
            <a:off x="6792413" y="3021734"/>
            <a:ext cx="1258071" cy="50930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3" name="Google Shape;103;p13"/>
          <p:cNvCxnSpPr>
            <a:stCxn id="29" idx="1"/>
            <a:endCxn id="21" idx="3"/>
          </p:cNvCxnSpPr>
          <p:nvPr/>
        </p:nvCxnSpPr>
        <p:spPr>
          <a:xfrm flipH="1" flipV="1">
            <a:off x="6792413" y="3914370"/>
            <a:ext cx="1258071" cy="55784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4" name="Google Shape;103;p13"/>
          <p:cNvCxnSpPr>
            <a:stCxn id="13" idx="1"/>
            <a:endCxn id="33" idx="3"/>
          </p:cNvCxnSpPr>
          <p:nvPr/>
        </p:nvCxnSpPr>
        <p:spPr>
          <a:xfrm flipH="1">
            <a:off x="6792413" y="5585734"/>
            <a:ext cx="1258071" cy="31641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5" name="Google Shape;103;p13"/>
          <p:cNvCxnSpPr>
            <a:stCxn id="13" idx="1"/>
            <a:endCxn id="31" idx="3"/>
          </p:cNvCxnSpPr>
          <p:nvPr/>
        </p:nvCxnSpPr>
        <p:spPr>
          <a:xfrm flipH="1">
            <a:off x="6792413" y="5585734"/>
            <a:ext cx="1258071" cy="656644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6" name="Google Shape;103;p13"/>
          <p:cNvCxnSpPr>
            <a:stCxn id="13" idx="1"/>
            <a:endCxn id="32" idx="3"/>
          </p:cNvCxnSpPr>
          <p:nvPr/>
        </p:nvCxnSpPr>
        <p:spPr>
          <a:xfrm flipH="1">
            <a:off x="6792413" y="5585734"/>
            <a:ext cx="1258071" cy="99687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7" name="Google Shape;104;p13"/>
          <p:cNvCxnSpPr>
            <a:stCxn id="7" idx="1"/>
            <a:endCxn id="29" idx="3"/>
          </p:cNvCxnSpPr>
          <p:nvPr/>
        </p:nvCxnSpPr>
        <p:spPr>
          <a:xfrm flipH="1">
            <a:off x="9920084" y="3445684"/>
            <a:ext cx="1362350" cy="102653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442440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305037616"/>
              </p:ext>
            </p:extLst>
          </p:nvPr>
        </p:nvGraphicFramePr>
        <p:xfrm>
          <a:off x="8775010" y="3281934"/>
          <a:ext cx="2952330" cy="8077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등록완료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예약을 위한 계좌번호 확인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2614744" y="1270296"/>
            <a:ext cx="4369523" cy="53877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TextBox 80"/>
          <p:cNvSpPr txBox="1"/>
          <p:nvPr/>
        </p:nvSpPr>
        <p:spPr>
          <a:xfrm>
            <a:off x="2975576" y="1766189"/>
            <a:ext cx="364786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/>
              <a:t>세미나 등록이 완료되었습니다</a:t>
            </a:r>
            <a:r>
              <a:rPr lang="en-US" altLang="ko-KR" sz="1400" dirty="0" smtClean="0"/>
              <a:t>!</a:t>
            </a:r>
          </a:p>
          <a:p>
            <a:pPr algn="ctr"/>
            <a:r>
              <a:rPr lang="ko-KR" altLang="en-US" sz="1400" dirty="0" smtClean="0"/>
              <a:t>등록된 내용으로 예약을 진행하기 위해</a:t>
            </a:r>
            <a:endParaRPr lang="en-US" altLang="ko-KR" sz="1400" dirty="0" smtClean="0"/>
          </a:p>
          <a:p>
            <a:pPr algn="ctr"/>
            <a:r>
              <a:rPr lang="ko-KR" altLang="en-US" sz="1400" dirty="0" smtClean="0"/>
              <a:t>아래의 계좌번호로 입금이 필요합니다</a:t>
            </a:r>
            <a:r>
              <a:rPr lang="en-US" altLang="ko-KR" sz="1400" dirty="0" smtClean="0"/>
              <a:t>.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4955576" y="4413324"/>
            <a:ext cx="1629941" cy="4930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마이페이지</a:t>
            </a:r>
            <a:endParaRPr lang="ko-KR" altLang="en-US" dirty="0"/>
          </a:p>
        </p:txBody>
      </p:sp>
      <p:sp>
        <p:nvSpPr>
          <p:cNvPr id="46" name="직사각형 45"/>
          <p:cNvSpPr/>
          <p:nvPr/>
        </p:nvSpPr>
        <p:spPr>
          <a:xfrm>
            <a:off x="3112835" y="4413323"/>
            <a:ext cx="1637312" cy="4930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메인화면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3139035" y="2823883"/>
            <a:ext cx="1217812" cy="57374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우리은행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4356847" y="2823883"/>
            <a:ext cx="2228670" cy="5737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123456789-1235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2871349"/>
              </p:ext>
            </p:extLst>
          </p:nvPr>
        </p:nvGraphicFramePr>
        <p:xfrm>
          <a:off x="9003360" y="2002363"/>
          <a:ext cx="2536708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36708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hj_user_m_semiReg_Done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1" name="직사각형 10"/>
          <p:cNvSpPr/>
          <p:nvPr/>
        </p:nvSpPr>
        <p:spPr>
          <a:xfrm>
            <a:off x="3142877" y="4089674"/>
            <a:ext cx="217967" cy="28818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세미나등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록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등록 완료 페이지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11394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713573105"/>
              </p:ext>
            </p:extLst>
          </p:nvPr>
        </p:nvGraphicFramePr>
        <p:xfrm>
          <a:off x="8809515" y="2395382"/>
          <a:ext cx="2952330" cy="413357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 row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100" b="0" u="none" strike="noStrike" cap="none" dirty="0" smtClean="0"/>
                        <a:t>프로필 관리를 위한 메뉴로 클릭 시 </a:t>
                      </a:r>
                      <a:r>
                        <a:rPr lang="ko-KR" altLang="en-US" sz="1100" b="0" u="none" strike="noStrike" cap="none" dirty="0" err="1" smtClean="0"/>
                        <a:t>팝업창</a:t>
                      </a:r>
                      <a:r>
                        <a:rPr lang="ko-KR" altLang="en-US" sz="1100" b="0" u="none" strike="noStrike" cap="none" dirty="0" smtClean="0"/>
                        <a:t> 생성</a:t>
                      </a:r>
                      <a:endParaRPr lang="en-US" altLang="ko-KR" sz="11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100" b="0" u="none" strike="noStrike" cap="none" dirty="0" smtClean="0"/>
                        <a:t>세미나 예약 리스트를 확인할 수 있는 페이지로 이동하며</a:t>
                      </a:r>
                      <a:r>
                        <a:rPr lang="en-US" altLang="ko-KR" sz="1100" b="0" u="none" strike="noStrike" cap="none" dirty="0" smtClean="0"/>
                        <a:t>, </a:t>
                      </a:r>
                      <a:r>
                        <a:rPr lang="ko-KR" altLang="en-US" sz="1100" b="0" u="none" strike="noStrike" cap="none" dirty="0" smtClean="0"/>
                        <a:t>호스트를 위한 장소선택</a:t>
                      </a:r>
                      <a:r>
                        <a:rPr lang="en-US" altLang="ko-KR" sz="1100" b="0" u="none" strike="noStrike" cap="none" dirty="0" smtClean="0"/>
                        <a:t>, </a:t>
                      </a:r>
                      <a:r>
                        <a:rPr lang="ko-KR" altLang="en-US" sz="1100" b="0" u="none" strike="noStrike" cap="none" dirty="0" smtClean="0"/>
                        <a:t>시간</a:t>
                      </a:r>
                      <a:r>
                        <a:rPr lang="en-US" altLang="ko-KR" sz="1100" b="0" u="none" strike="noStrike" cap="none" dirty="0" smtClean="0"/>
                        <a:t>, </a:t>
                      </a:r>
                      <a:r>
                        <a:rPr lang="ko-KR" altLang="en-US" sz="1100" b="0" u="none" strike="noStrike" cap="none" dirty="0" smtClean="0"/>
                        <a:t>세미나 이름을 확인할 수 있다</a:t>
                      </a:r>
                      <a:r>
                        <a:rPr lang="en-US" altLang="ko-KR" sz="1100" b="0" u="none" strike="noStrike" cap="none" dirty="0" smtClean="0"/>
                        <a:t>.</a:t>
                      </a:r>
                      <a:endParaRPr lang="en-US" altLang="ko-KR" sz="11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100" b="0" u="none" strike="noStrike" cap="none" dirty="0" err="1" smtClean="0"/>
                        <a:t>밋업</a:t>
                      </a:r>
                      <a:r>
                        <a:rPr lang="ko-KR" altLang="en-US" sz="1100" b="0" u="none" strike="noStrike" cap="none" dirty="0" smtClean="0"/>
                        <a:t> 예약 리스트를 확인할 수 있는 페이지로 이동하며</a:t>
                      </a:r>
                      <a:r>
                        <a:rPr lang="en-US" altLang="ko-KR" sz="1100" b="0" u="none" strike="noStrike" cap="none" dirty="0" smtClean="0"/>
                        <a:t>, </a:t>
                      </a:r>
                      <a:r>
                        <a:rPr lang="ko-KR" altLang="en-US" sz="1100" b="0" u="none" strike="noStrike" cap="none" dirty="0" err="1" smtClean="0"/>
                        <a:t>밋업에</a:t>
                      </a:r>
                      <a:r>
                        <a:rPr lang="ko-KR" altLang="en-US" sz="1100" b="0" u="none" strike="noStrike" cap="none" dirty="0" smtClean="0"/>
                        <a:t> 대한 장소</a:t>
                      </a:r>
                      <a:r>
                        <a:rPr lang="en-US" altLang="ko-KR" sz="1100" b="0" u="none" strike="noStrike" cap="none" dirty="0" smtClean="0"/>
                        <a:t>, </a:t>
                      </a:r>
                      <a:r>
                        <a:rPr lang="ko-KR" altLang="en-US" sz="1100" b="0" u="none" strike="noStrike" cap="none" dirty="0" smtClean="0"/>
                        <a:t>시간</a:t>
                      </a:r>
                      <a:r>
                        <a:rPr lang="en-US" altLang="ko-KR" sz="1100" b="0" u="none" strike="noStrike" cap="none" dirty="0" smtClean="0"/>
                        <a:t>,</a:t>
                      </a:r>
                      <a:r>
                        <a:rPr lang="en-US" altLang="ko-KR" sz="1100" b="0" u="none" strike="noStrike" cap="none" baseline="0" dirty="0" smtClean="0"/>
                        <a:t> </a:t>
                      </a:r>
                      <a:r>
                        <a:rPr lang="ko-KR" altLang="en-US" sz="1100" b="0" u="none" strike="noStrike" cap="none" baseline="0" dirty="0" smtClean="0"/>
                        <a:t>이름 등을 확인할 </a:t>
                      </a:r>
                      <a:r>
                        <a:rPr lang="ko-KR" altLang="en-US" sz="1100" b="0" u="none" strike="noStrike" cap="none" baseline="0" dirty="0" err="1" smtClean="0"/>
                        <a:t>수있다</a:t>
                      </a:r>
                      <a:r>
                        <a:rPr lang="en-US" altLang="ko-KR" sz="1100" b="0" u="none" strike="noStrike" cap="none" baseline="0" dirty="0" smtClean="0"/>
                        <a:t>.</a:t>
                      </a:r>
                      <a:endParaRPr lang="en-US" altLang="ko-KR" sz="11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100" b="0" u="none" strike="noStrike" cap="none" dirty="0" smtClean="0"/>
                        <a:t>문의</a:t>
                      </a:r>
                      <a:r>
                        <a:rPr lang="ko-KR" altLang="en-US" sz="1100" b="0" u="none" strike="noStrike" cap="none" baseline="0" dirty="0" smtClean="0"/>
                        <a:t> 사항 리스트를 확인할 수 있는 페이지로 이동하며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smtClean="0"/>
                        <a:t>문의 사항은 서비스에 대한 </a:t>
                      </a:r>
                      <a:r>
                        <a:rPr lang="en-US" altLang="ko-KR" sz="1100" b="0" u="none" strike="noStrike" cap="none" baseline="0" dirty="0" err="1" smtClean="0"/>
                        <a:t>QnA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smtClean="0"/>
                        <a:t>장소에 대한 </a:t>
                      </a:r>
                      <a:r>
                        <a:rPr lang="en-US" altLang="ko-KR" sz="1100" b="0" u="none" strike="noStrike" cap="none" baseline="0" dirty="0" err="1" smtClean="0"/>
                        <a:t>QnA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smtClean="0"/>
                        <a:t>세미나에 관한 </a:t>
                      </a:r>
                      <a:r>
                        <a:rPr lang="en-US" altLang="ko-KR" sz="1100" b="0" u="none" strike="noStrike" cap="none" baseline="0" dirty="0" err="1" smtClean="0"/>
                        <a:t>QnA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err="1" smtClean="0"/>
                        <a:t>밋업에</a:t>
                      </a:r>
                      <a:r>
                        <a:rPr lang="ko-KR" altLang="en-US" sz="1100" b="0" u="none" strike="noStrike" cap="none" baseline="0" dirty="0" smtClean="0"/>
                        <a:t> 관한 </a:t>
                      </a:r>
                      <a:r>
                        <a:rPr lang="en-US" altLang="ko-KR" sz="1100" b="0" u="none" strike="noStrike" cap="none" baseline="0" dirty="0" err="1" smtClean="0"/>
                        <a:t>QnA</a:t>
                      </a:r>
                      <a:r>
                        <a:rPr lang="ko-KR" altLang="en-US" sz="1100" b="0" u="none" strike="noStrike" cap="none" baseline="0" dirty="0" smtClean="0"/>
                        <a:t>로 이루어져 있다</a:t>
                      </a:r>
                      <a:r>
                        <a:rPr lang="en-US" altLang="ko-KR" sz="1100" b="0" u="none" strike="noStrike" cap="none" baseline="0" dirty="0" smtClean="0"/>
                        <a:t>.</a:t>
                      </a:r>
                      <a:endParaRPr lang="en-US" altLang="ko-KR" sz="11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100" b="0" u="none" strike="noStrike" cap="none" dirty="0" smtClean="0"/>
                        <a:t>이용후기를 관리하는 페이지로 이동하며</a:t>
                      </a:r>
                      <a:r>
                        <a:rPr lang="en-US" altLang="ko-KR" sz="1100" b="0" u="none" strike="noStrike" cap="none" dirty="0" smtClean="0"/>
                        <a:t>, </a:t>
                      </a:r>
                      <a:r>
                        <a:rPr lang="ko-KR" altLang="en-US" sz="1100" b="0" u="none" strike="noStrike" cap="none" dirty="0" smtClean="0"/>
                        <a:t>이용후기는 </a:t>
                      </a:r>
                      <a:r>
                        <a:rPr lang="ko-KR" altLang="en-US" sz="1100" b="0" u="none" strike="noStrike" cap="none" dirty="0" err="1" smtClean="0"/>
                        <a:t>세미나존</a:t>
                      </a:r>
                      <a:r>
                        <a:rPr lang="en-US" altLang="ko-KR" sz="1100" b="0" u="none" strike="noStrike" cap="none" dirty="0" smtClean="0"/>
                        <a:t>,</a:t>
                      </a:r>
                      <a:r>
                        <a:rPr lang="en-US" altLang="ko-KR" sz="1100" b="0" u="none" strike="noStrike" cap="none" baseline="0" dirty="0" smtClean="0"/>
                        <a:t> </a:t>
                      </a:r>
                      <a:r>
                        <a:rPr lang="ko-KR" altLang="en-US" sz="1100" b="0" u="none" strike="noStrike" cap="none" baseline="0" dirty="0" smtClean="0"/>
                        <a:t>세미나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err="1" smtClean="0"/>
                        <a:t>밋업에</a:t>
                      </a:r>
                      <a:r>
                        <a:rPr lang="ko-KR" altLang="en-US" sz="1100" b="0" u="none" strike="noStrike" cap="none" baseline="0" dirty="0" smtClean="0"/>
                        <a:t> 관한 후기로 총 </a:t>
                      </a:r>
                      <a:r>
                        <a:rPr lang="en-US" altLang="ko-KR" sz="1100" b="0" u="none" strike="noStrike" cap="none" baseline="0" dirty="0" smtClean="0"/>
                        <a:t>3</a:t>
                      </a:r>
                      <a:r>
                        <a:rPr lang="ko-KR" altLang="en-US" sz="1100" b="0" u="none" strike="noStrike" cap="none" baseline="0" dirty="0" smtClean="0"/>
                        <a:t>가지 종류가 </a:t>
                      </a:r>
                      <a:r>
                        <a:rPr lang="ko-KR" altLang="en-US" sz="1100" b="0" u="none" strike="noStrike" cap="none" baseline="0" dirty="0" err="1" smtClean="0"/>
                        <a:t>존재하낟</a:t>
                      </a:r>
                      <a:r>
                        <a:rPr lang="en-US" altLang="ko-KR" sz="1100" b="0" u="none" strike="noStrike" cap="none" baseline="0" dirty="0" smtClean="0"/>
                        <a:t>.</a:t>
                      </a:r>
                      <a:endParaRPr lang="en-US" altLang="ko-KR" sz="11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1290918" y="1484555"/>
            <a:ext cx="5948978" cy="49377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2506533" y="2259105"/>
            <a:ext cx="1032734" cy="101121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프로필이미</a:t>
            </a:r>
            <a:r>
              <a:rPr lang="ko-KR" altLang="en-US" sz="1200" dirty="0">
                <a:solidFill>
                  <a:schemeClr val="tx1"/>
                </a:solidFill>
              </a:rPr>
              <a:t>지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732904" y="2395382"/>
            <a:ext cx="234516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아이디</a:t>
            </a:r>
            <a:endParaRPr lang="en-US" altLang="ko-KR" sz="1400" dirty="0" smtClean="0"/>
          </a:p>
          <a:p>
            <a:endParaRPr lang="en-US" altLang="ko-KR" sz="1400" dirty="0" smtClean="0"/>
          </a:p>
          <a:p>
            <a:r>
              <a:rPr lang="ko-KR" altLang="en-US" sz="1400" u="sng" dirty="0" smtClean="0"/>
              <a:t>프로필 관리</a:t>
            </a:r>
            <a:endParaRPr lang="en-US" altLang="ko-KR" sz="1400" u="sng" dirty="0" smtClean="0"/>
          </a:p>
        </p:txBody>
      </p:sp>
      <p:sp>
        <p:nvSpPr>
          <p:cNvPr id="10" name="직사각형 9"/>
          <p:cNvSpPr/>
          <p:nvPr/>
        </p:nvSpPr>
        <p:spPr>
          <a:xfrm>
            <a:off x="1635162" y="4034118"/>
            <a:ext cx="957431" cy="7637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세미나</a:t>
            </a:r>
            <a:r>
              <a:rPr lang="en-US" altLang="ko-KR" sz="1100" dirty="0">
                <a:solidFill>
                  <a:schemeClr val="tx1"/>
                </a:solidFill>
              </a:rPr>
              <a:t> </a:t>
            </a:r>
            <a:r>
              <a:rPr lang="ko-KR" altLang="en-US" sz="1100" dirty="0" smtClean="0">
                <a:solidFill>
                  <a:schemeClr val="tx1"/>
                </a:solidFill>
              </a:rPr>
              <a:t>예약 리스트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872292" y="4034118"/>
            <a:ext cx="957431" cy="7637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 smtClean="0">
                <a:solidFill>
                  <a:schemeClr val="tx1"/>
                </a:solidFill>
              </a:rPr>
              <a:t>밋업</a:t>
            </a:r>
            <a:r>
              <a:rPr lang="ko-KR" altLang="en-US" sz="1200" dirty="0" smtClean="0">
                <a:solidFill>
                  <a:schemeClr val="tx1"/>
                </a:solidFill>
              </a:rPr>
              <a:t> 예약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리스트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4238513" y="4034117"/>
            <a:ext cx="957431" cy="7637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문의 사항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관</a:t>
            </a:r>
            <a:r>
              <a:rPr lang="ko-KR" altLang="en-US" sz="1200" dirty="0">
                <a:solidFill>
                  <a:schemeClr val="tx1"/>
                </a:solidFill>
              </a:rPr>
              <a:t>리</a:t>
            </a:r>
          </a:p>
        </p:txBody>
      </p:sp>
      <p:sp>
        <p:nvSpPr>
          <p:cNvPr id="35" name="직사각형 34"/>
          <p:cNvSpPr/>
          <p:nvPr/>
        </p:nvSpPr>
        <p:spPr>
          <a:xfrm>
            <a:off x="5599355" y="4034118"/>
            <a:ext cx="957431" cy="7637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이용후기 관리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4851699" y="2678654"/>
            <a:ext cx="301214" cy="33348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0254342"/>
              </p:ext>
            </p:extLst>
          </p:nvPr>
        </p:nvGraphicFramePr>
        <p:xfrm>
          <a:off x="8986426" y="1484555"/>
          <a:ext cx="2536708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36708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메인 화면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48615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메인 화면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7170" name="Picture 2" descr="C:\Users\ezen-033\Desktop\마이페이지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88" y="1733550"/>
            <a:ext cx="8659211" cy="4309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8902700" y="2381429"/>
            <a:ext cx="30099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프로필관리</a:t>
            </a:r>
            <a:r>
              <a:rPr lang="en-US" altLang="ko-KR" dirty="0" smtClean="0"/>
              <a:t>, </a:t>
            </a:r>
            <a:r>
              <a:rPr lang="ko-KR" altLang="en-US" dirty="0" smtClean="0"/>
              <a:t>세미나 예약확인</a:t>
            </a:r>
            <a:r>
              <a:rPr lang="en-US" altLang="ko-KR" dirty="0" smtClean="0"/>
              <a:t>, </a:t>
            </a:r>
            <a:r>
              <a:rPr lang="ko-KR" altLang="en-US" dirty="0" smtClean="0"/>
              <a:t>문의사항 관리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이용후기 관리 메뉴로 이동할 수 있는 </a:t>
            </a:r>
            <a:r>
              <a:rPr lang="ko-KR" altLang="en-US" dirty="0" err="1" smtClean="0"/>
              <a:t>마이페이지</a:t>
            </a:r>
            <a:r>
              <a:rPr lang="ko-KR" altLang="en-US" dirty="0" smtClean="0"/>
              <a:t> 초기화면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749756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1001518494"/>
              </p:ext>
            </p:extLst>
          </p:nvPr>
        </p:nvGraphicFramePr>
        <p:xfrm>
          <a:off x="8724849" y="3074894"/>
          <a:ext cx="2952330" cy="202302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세미나 예약</a:t>
                      </a:r>
                      <a:r>
                        <a:rPr lang="ko-KR" altLang="en-US" sz="1300" b="0" u="none" strike="noStrike" cap="none" baseline="0" dirty="0" smtClean="0"/>
                        <a:t> 리스트를 확인할 수 있음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카테고리를 설정하여 주최하는 세미나인지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참여하는 세미나인지 볼 수 있음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해당하는 세미나의 리스트가 불러와지고 클릭 시 </a:t>
                      </a:r>
                      <a:r>
                        <a:rPr lang="ko-KR" altLang="en-US" sz="1300" b="0" u="none" strike="noStrike" cap="none" dirty="0" err="1" smtClean="0"/>
                        <a:t>모달창을</a:t>
                      </a:r>
                      <a:r>
                        <a:rPr lang="ko-KR" altLang="en-US" sz="1300" b="0" u="none" strike="noStrike" cap="none" dirty="0" smtClean="0"/>
                        <a:t> 통해 정보 확인 가능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914400" y="1353670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15035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세미나 예약 리스트</a:t>
            </a:r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5585012" y="2095495"/>
            <a:ext cx="1541929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주</a:t>
              </a:r>
              <a:r>
                <a:rPr lang="ko-KR" altLang="en-US" sz="1400" dirty="0">
                  <a:solidFill>
                    <a:schemeClr val="tx1"/>
                  </a:solidFill>
                </a:rPr>
                <a:t>최</a:t>
              </a: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5585012" y="2463049"/>
            <a:ext cx="1541929" cy="5132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주최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참</a:t>
            </a:r>
            <a:r>
              <a:rPr lang="ko-KR" altLang="en-US" sz="1400" dirty="0">
                <a:solidFill>
                  <a:schemeClr val="tx1"/>
                </a:solidFill>
              </a:rPr>
              <a:t>여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1541929" y="3065929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541928" y="3074894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세미나명</a:t>
            </a:r>
            <a:r>
              <a:rPr lang="ko-KR" altLang="en-US" sz="1200" dirty="0" smtClean="0">
                <a:solidFill>
                  <a:schemeClr val="tx1"/>
                </a:solidFill>
              </a:rPr>
              <a:t>       장소        날짜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</a:rPr>
              <a:t>      </a:t>
            </a:r>
            <a:r>
              <a:rPr lang="ko-KR" altLang="en-US" sz="1200" dirty="0" smtClean="0">
                <a:solidFill>
                  <a:schemeClr val="tx1"/>
                </a:solidFill>
              </a:rPr>
              <a:t>시간          신청자 수          결제상태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402976" y="3588460"/>
            <a:ext cx="277906" cy="2644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0169964"/>
              </p:ext>
            </p:extLst>
          </p:nvPr>
        </p:nvGraphicFramePr>
        <p:xfrm>
          <a:off x="9020293" y="1757051"/>
          <a:ext cx="2536708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36708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hj_user_w_myPage_semi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 예약 리스트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05347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960541058"/>
              </p:ext>
            </p:extLst>
          </p:nvPr>
        </p:nvGraphicFramePr>
        <p:xfrm>
          <a:off x="8911116" y="2370543"/>
          <a:ext cx="2952330" cy="370766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 row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예약한 세미나의 상세정보를 확인할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300" b="0" u="none" strike="noStrike" cap="none" dirty="0" smtClean="0"/>
                        <a:t>호스트의 경우 예약한 세미나의 정보를 수정할 수 있음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300" b="0" u="none" strike="noStrike" cap="none" dirty="0" smtClean="0"/>
                        <a:t>세미나를 취소할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92161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수정할 수 있는 폼이 호출되고 수정 후에 업데이트할 수 있다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취소 클릭 시 </a:t>
                      </a:r>
                      <a:r>
                        <a:rPr lang="ko-KR" altLang="en-US" sz="1300" b="0" u="none" strike="noStrike" cap="none" dirty="0" err="1" smtClean="0"/>
                        <a:t>알림창이</a:t>
                      </a:r>
                      <a:r>
                        <a:rPr lang="ko-KR" altLang="en-US" sz="1300" b="0" u="none" strike="noStrike" cap="none" baseline="0" dirty="0" smtClean="0"/>
                        <a:t> 호출되고 확인을 누르면 삭제된다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914400" y="1353670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15035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세미나 예약 리스트</a:t>
            </a:r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5585012" y="2095495"/>
            <a:ext cx="1541929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주</a:t>
              </a:r>
              <a:r>
                <a:rPr lang="ko-KR" altLang="en-US" sz="1400" dirty="0">
                  <a:solidFill>
                    <a:schemeClr val="tx1"/>
                  </a:solidFill>
                </a:rPr>
                <a:t>최</a:t>
              </a: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5585012" y="2463049"/>
            <a:ext cx="1541929" cy="5132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주최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참</a:t>
            </a:r>
            <a:r>
              <a:rPr lang="ko-KR" altLang="en-US" sz="1400" dirty="0">
                <a:solidFill>
                  <a:schemeClr val="tx1"/>
                </a:solidFill>
              </a:rPr>
              <a:t>여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1541929" y="3065929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541928" y="3074894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세미나명</a:t>
            </a:r>
            <a:r>
              <a:rPr lang="ko-KR" altLang="en-US" sz="1200" dirty="0" smtClean="0">
                <a:solidFill>
                  <a:schemeClr val="tx1"/>
                </a:solidFill>
              </a:rPr>
              <a:t>       장소        날짜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</a:rPr>
              <a:t>      </a:t>
            </a:r>
            <a:r>
              <a:rPr lang="ko-KR" altLang="en-US" sz="1200" dirty="0" smtClean="0">
                <a:solidFill>
                  <a:schemeClr val="tx1"/>
                </a:solidFill>
              </a:rPr>
              <a:t>시간          신청자 수          결제상태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680882" y="1818037"/>
            <a:ext cx="5356412" cy="403771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828800" y="2095495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/>
              <a:t>세미나명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19" name="TextBox 18"/>
          <p:cNvSpPr txBox="1"/>
          <p:nvPr/>
        </p:nvSpPr>
        <p:spPr>
          <a:xfrm>
            <a:off x="1828800" y="2581166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mtClean="0"/>
              <a:t>장</a:t>
            </a:r>
            <a:r>
              <a:rPr lang="ko-KR" altLang="en-US" sz="1200"/>
              <a:t>소</a:t>
            </a:r>
            <a:r>
              <a:rPr lang="ko-KR" altLang="en-US" sz="120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1" name="TextBox 20"/>
          <p:cNvSpPr txBox="1"/>
          <p:nvPr/>
        </p:nvSpPr>
        <p:spPr>
          <a:xfrm>
            <a:off x="1828800" y="329004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시</a:t>
            </a:r>
            <a:r>
              <a:rPr lang="ko-KR" altLang="en-US" sz="1200" dirty="0"/>
              <a:t>간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2" name="TextBox 21"/>
          <p:cNvSpPr txBox="1"/>
          <p:nvPr/>
        </p:nvSpPr>
        <p:spPr>
          <a:xfrm>
            <a:off x="1828800" y="2936394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날</a:t>
            </a:r>
            <a:r>
              <a:rPr lang="ko-KR" altLang="en-US" sz="1200" dirty="0"/>
              <a:t>짜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3" name="TextBox 22"/>
          <p:cNvSpPr txBox="1"/>
          <p:nvPr/>
        </p:nvSpPr>
        <p:spPr>
          <a:xfrm>
            <a:off x="1828800" y="3698393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신청자 수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4" name="TextBox 23"/>
          <p:cNvSpPr txBox="1"/>
          <p:nvPr/>
        </p:nvSpPr>
        <p:spPr>
          <a:xfrm>
            <a:off x="1828800" y="416455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결제상태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6642846" y="1926512"/>
            <a:ext cx="286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X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3455893" y="5414682"/>
            <a:ext cx="515472" cy="304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수</a:t>
            </a:r>
            <a:r>
              <a:rPr lang="ko-KR" altLang="en-US" sz="1100" dirty="0"/>
              <a:t>정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4574242" y="5414682"/>
            <a:ext cx="515472" cy="304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취</a:t>
            </a:r>
            <a:r>
              <a:rPr lang="ko-KR" altLang="en-US" sz="1100" dirty="0"/>
              <a:t>소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1828800" y="1884367"/>
            <a:ext cx="215153" cy="22681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5658102"/>
              </p:ext>
            </p:extLst>
          </p:nvPr>
        </p:nvGraphicFramePr>
        <p:xfrm>
          <a:off x="9096493" y="1393904"/>
          <a:ext cx="2536708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36708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hj_user_w_myPage_semi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 예약 리스트 상세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호스트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84278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1245065196"/>
              </p:ext>
            </p:extLst>
          </p:nvPr>
        </p:nvGraphicFramePr>
        <p:xfrm>
          <a:off x="8902648" y="2976283"/>
          <a:ext cx="2952330" cy="182490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예약한 세미나의 상세정보를 확인할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게스트는 참여를 취소할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914400" y="1353670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15035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세미나 예약 리스트</a:t>
            </a:r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5585012" y="2095495"/>
            <a:ext cx="1541929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주</a:t>
              </a:r>
              <a:r>
                <a:rPr lang="ko-KR" altLang="en-US" sz="1400" dirty="0">
                  <a:solidFill>
                    <a:schemeClr val="tx1"/>
                  </a:solidFill>
                </a:rPr>
                <a:t>최</a:t>
              </a: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5585012" y="2463049"/>
            <a:ext cx="1541929" cy="5132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주최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참</a:t>
            </a:r>
            <a:r>
              <a:rPr lang="ko-KR" altLang="en-US" sz="1400" dirty="0">
                <a:solidFill>
                  <a:schemeClr val="tx1"/>
                </a:solidFill>
              </a:rPr>
              <a:t>여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1541929" y="3065929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541928" y="3074894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세미나명</a:t>
            </a:r>
            <a:r>
              <a:rPr lang="ko-KR" altLang="en-US" sz="1200" dirty="0" smtClean="0">
                <a:solidFill>
                  <a:schemeClr val="tx1"/>
                </a:solidFill>
              </a:rPr>
              <a:t>       장소        날짜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</a:rPr>
              <a:t>      </a:t>
            </a:r>
            <a:r>
              <a:rPr lang="ko-KR" altLang="en-US" sz="1200" dirty="0" smtClean="0">
                <a:solidFill>
                  <a:schemeClr val="tx1"/>
                </a:solidFill>
              </a:rPr>
              <a:t>시간          신청자 수          결제상태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680882" y="1818037"/>
            <a:ext cx="5356412" cy="403771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828800" y="2095495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/>
              <a:t>세미나명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19" name="TextBox 18"/>
          <p:cNvSpPr txBox="1"/>
          <p:nvPr/>
        </p:nvSpPr>
        <p:spPr>
          <a:xfrm>
            <a:off x="1828800" y="2581166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mtClean="0"/>
              <a:t>장</a:t>
            </a:r>
            <a:r>
              <a:rPr lang="ko-KR" altLang="en-US" sz="1200"/>
              <a:t>소</a:t>
            </a:r>
            <a:r>
              <a:rPr lang="ko-KR" altLang="en-US" sz="120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1" name="TextBox 20"/>
          <p:cNvSpPr txBox="1"/>
          <p:nvPr/>
        </p:nvSpPr>
        <p:spPr>
          <a:xfrm>
            <a:off x="1828800" y="329004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시</a:t>
            </a:r>
            <a:r>
              <a:rPr lang="ko-KR" altLang="en-US" sz="1200" dirty="0"/>
              <a:t>간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2" name="TextBox 21"/>
          <p:cNvSpPr txBox="1"/>
          <p:nvPr/>
        </p:nvSpPr>
        <p:spPr>
          <a:xfrm>
            <a:off x="1828800" y="2936394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날</a:t>
            </a:r>
            <a:r>
              <a:rPr lang="ko-KR" altLang="en-US" sz="1200" dirty="0"/>
              <a:t>짜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3" name="TextBox 22"/>
          <p:cNvSpPr txBox="1"/>
          <p:nvPr/>
        </p:nvSpPr>
        <p:spPr>
          <a:xfrm>
            <a:off x="1828800" y="3698393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신청자 수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4" name="TextBox 23"/>
          <p:cNvSpPr txBox="1"/>
          <p:nvPr/>
        </p:nvSpPr>
        <p:spPr>
          <a:xfrm>
            <a:off x="1828800" y="416455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결제상태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6642846" y="1926512"/>
            <a:ext cx="286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X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3928782" y="5414682"/>
            <a:ext cx="515472" cy="304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취소</a:t>
            </a:r>
            <a:endParaRPr lang="ko-KR" altLang="en-US" sz="1100" dirty="0"/>
          </a:p>
        </p:txBody>
      </p:sp>
      <p:sp>
        <p:nvSpPr>
          <p:cNvPr id="11" name="직사각형 10"/>
          <p:cNvSpPr/>
          <p:nvPr/>
        </p:nvSpPr>
        <p:spPr>
          <a:xfrm>
            <a:off x="1828800" y="1884367"/>
            <a:ext cx="215153" cy="22681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1339170"/>
              </p:ext>
            </p:extLst>
          </p:nvPr>
        </p:nvGraphicFramePr>
        <p:xfrm>
          <a:off x="9104959" y="2013154"/>
          <a:ext cx="2536708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36708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hj_user_w_myPage_semi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 예약 리스트 상세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게스트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02549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547770756"/>
              </p:ext>
            </p:extLst>
          </p:nvPr>
        </p:nvGraphicFramePr>
        <p:xfrm>
          <a:off x="8902648" y="2976283"/>
          <a:ext cx="2952330" cy="182490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예약한 세미나의 상세정보를 확인할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게스트는 참여를 취소할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914400" y="1353670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15035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세미나 예약 리스트</a:t>
            </a:r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5585012" y="2095495"/>
            <a:ext cx="1541929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주</a:t>
              </a:r>
              <a:r>
                <a:rPr lang="ko-KR" altLang="en-US" sz="1400" dirty="0">
                  <a:solidFill>
                    <a:schemeClr val="tx1"/>
                  </a:solidFill>
                </a:rPr>
                <a:t>최</a:t>
              </a: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5585012" y="2463049"/>
            <a:ext cx="1541929" cy="5132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주최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참</a:t>
            </a:r>
            <a:r>
              <a:rPr lang="ko-KR" altLang="en-US" sz="1400" dirty="0">
                <a:solidFill>
                  <a:schemeClr val="tx1"/>
                </a:solidFill>
              </a:rPr>
              <a:t>여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1541929" y="3065929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541928" y="3074894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세미나명</a:t>
            </a:r>
            <a:r>
              <a:rPr lang="ko-KR" altLang="en-US" sz="1200" dirty="0" smtClean="0">
                <a:solidFill>
                  <a:schemeClr val="tx1"/>
                </a:solidFill>
              </a:rPr>
              <a:t>       장소        날짜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</a:rPr>
              <a:t>      </a:t>
            </a:r>
            <a:r>
              <a:rPr lang="ko-KR" altLang="en-US" sz="1200" dirty="0" smtClean="0">
                <a:solidFill>
                  <a:schemeClr val="tx1"/>
                </a:solidFill>
              </a:rPr>
              <a:t>시간          신청자 수          결제상태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680882" y="1818037"/>
            <a:ext cx="5356412" cy="403771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828800" y="2095495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/>
              <a:t>세미나명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19" name="TextBox 18"/>
          <p:cNvSpPr txBox="1"/>
          <p:nvPr/>
        </p:nvSpPr>
        <p:spPr>
          <a:xfrm>
            <a:off x="1828800" y="2581166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mtClean="0"/>
              <a:t>장</a:t>
            </a:r>
            <a:r>
              <a:rPr lang="ko-KR" altLang="en-US" sz="1200"/>
              <a:t>소</a:t>
            </a:r>
            <a:r>
              <a:rPr lang="ko-KR" altLang="en-US" sz="120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1" name="TextBox 20"/>
          <p:cNvSpPr txBox="1"/>
          <p:nvPr/>
        </p:nvSpPr>
        <p:spPr>
          <a:xfrm>
            <a:off x="1828800" y="329004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시</a:t>
            </a:r>
            <a:r>
              <a:rPr lang="ko-KR" altLang="en-US" sz="1200" dirty="0"/>
              <a:t>간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2" name="TextBox 21"/>
          <p:cNvSpPr txBox="1"/>
          <p:nvPr/>
        </p:nvSpPr>
        <p:spPr>
          <a:xfrm>
            <a:off x="1828800" y="2936394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날</a:t>
            </a:r>
            <a:r>
              <a:rPr lang="ko-KR" altLang="en-US" sz="1200" dirty="0"/>
              <a:t>짜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3" name="TextBox 22"/>
          <p:cNvSpPr txBox="1"/>
          <p:nvPr/>
        </p:nvSpPr>
        <p:spPr>
          <a:xfrm>
            <a:off x="1828800" y="3698393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신청자 수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4" name="TextBox 23"/>
          <p:cNvSpPr txBox="1"/>
          <p:nvPr/>
        </p:nvSpPr>
        <p:spPr>
          <a:xfrm>
            <a:off x="1828800" y="416455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결제상태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6642846" y="1926512"/>
            <a:ext cx="286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X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3928782" y="5414682"/>
            <a:ext cx="515472" cy="304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취소</a:t>
            </a:r>
            <a:endParaRPr lang="ko-KR" altLang="en-US" sz="1100" dirty="0"/>
          </a:p>
        </p:txBody>
      </p:sp>
      <p:sp>
        <p:nvSpPr>
          <p:cNvPr id="11" name="직사각형 10"/>
          <p:cNvSpPr/>
          <p:nvPr/>
        </p:nvSpPr>
        <p:spPr>
          <a:xfrm>
            <a:off x="1828800" y="1884367"/>
            <a:ext cx="215153" cy="22681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5142259"/>
              </p:ext>
            </p:extLst>
          </p:nvPr>
        </p:nvGraphicFramePr>
        <p:xfrm>
          <a:off x="9104959" y="2013154"/>
          <a:ext cx="2536708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36708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hj_user_w_myPage_semi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 예약 리스트 상세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게스트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81154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4059106284"/>
              </p:ext>
            </p:extLst>
          </p:nvPr>
        </p:nvGraphicFramePr>
        <p:xfrm>
          <a:off x="8851848" y="2792793"/>
          <a:ext cx="2952330" cy="289808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6158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593">
                <a:tc row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세미나장소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날짜는 변경 불가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이외 시간 및 상세 정보 변경 가능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925345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시간은 최소 </a:t>
                      </a:r>
                      <a:r>
                        <a:rPr lang="en-US" altLang="ko-KR" sz="1300" b="0" u="none" strike="noStrike" cap="none" dirty="0" smtClean="0"/>
                        <a:t>2</a:t>
                      </a:r>
                      <a:r>
                        <a:rPr lang="ko-KR" altLang="en-US" sz="1300" b="0" u="none" strike="noStrike" cap="none" dirty="0" smtClean="0"/>
                        <a:t>시간으로 </a:t>
                      </a:r>
                      <a:r>
                        <a:rPr lang="en-US" altLang="ko-KR" sz="1300" b="0" u="none" strike="noStrike" cap="none" dirty="0" smtClean="0"/>
                        <a:t>1</a:t>
                      </a:r>
                      <a:r>
                        <a:rPr lang="ko-KR" altLang="en-US" sz="1300" b="0" u="none" strike="noStrike" cap="none" dirty="0" smtClean="0"/>
                        <a:t>시간 단위로 </a:t>
                      </a:r>
                      <a:r>
                        <a:rPr lang="ko-KR" altLang="en-US" sz="1300" b="0" u="none" strike="noStrike" cap="none" dirty="0" err="1" smtClean="0"/>
                        <a:t>재선택한다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가능시간범위</a:t>
                      </a:r>
                      <a:r>
                        <a:rPr lang="en-US" altLang="ko-KR" sz="1300" b="0" u="none" strike="noStrike" cap="none" dirty="0" smtClean="0"/>
                        <a:t>(09~22</a:t>
                      </a:r>
                      <a:r>
                        <a:rPr lang="ko-KR" altLang="en-US" sz="1300" b="0" u="none" strike="noStrike" cap="none" dirty="0" smtClean="0"/>
                        <a:t>시</a:t>
                      </a:r>
                      <a:r>
                        <a:rPr lang="en-US" altLang="ko-KR" sz="1300" b="0" u="none" strike="noStrike" cap="none" dirty="0" smtClean="0"/>
                        <a:t>)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925345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수정하기 버튼을 눌러서 수정완료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467832" y="1237124"/>
            <a:ext cx="8059479" cy="56208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477925" y="1413553"/>
            <a:ext cx="10207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 smtClean="0"/>
              <a:t>세미나명</a:t>
            </a:r>
            <a:endParaRPr lang="ko-KR" altLang="en-US" sz="1400" dirty="0"/>
          </a:p>
        </p:txBody>
      </p:sp>
      <p:sp>
        <p:nvSpPr>
          <p:cNvPr id="3" name="직사각형 2"/>
          <p:cNvSpPr/>
          <p:nvPr/>
        </p:nvSpPr>
        <p:spPr>
          <a:xfrm>
            <a:off x="2392325" y="1413552"/>
            <a:ext cx="3976577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679943" y="1929823"/>
            <a:ext cx="6166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부제</a:t>
            </a:r>
            <a:endParaRPr lang="ko-KR" altLang="en-US" sz="1400" dirty="0"/>
          </a:p>
        </p:txBody>
      </p:sp>
      <p:sp>
        <p:nvSpPr>
          <p:cNvPr id="10" name="직사각형 9"/>
          <p:cNvSpPr/>
          <p:nvPr/>
        </p:nvSpPr>
        <p:spPr>
          <a:xfrm>
            <a:off x="2392325" y="1914486"/>
            <a:ext cx="3976577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893111" y="2579367"/>
            <a:ext cx="935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시</a:t>
            </a:r>
            <a:r>
              <a:rPr lang="ko-KR" altLang="en-US" sz="1400" dirty="0"/>
              <a:t>간</a:t>
            </a:r>
            <a:r>
              <a:rPr lang="ko-KR" altLang="en-US" sz="1400" dirty="0" smtClean="0"/>
              <a:t>선택</a:t>
            </a:r>
            <a:endParaRPr lang="ko-KR" altLang="en-US" sz="1400" dirty="0"/>
          </a:p>
        </p:txBody>
      </p:sp>
      <p:sp>
        <p:nvSpPr>
          <p:cNvPr id="24" name="직사각형 23"/>
          <p:cNvSpPr/>
          <p:nvPr/>
        </p:nvSpPr>
        <p:spPr>
          <a:xfrm>
            <a:off x="1871308" y="2579367"/>
            <a:ext cx="414670" cy="307777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9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2288106" y="2579367"/>
            <a:ext cx="423174" cy="307777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10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2711280" y="25793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11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3136582" y="2579367"/>
            <a:ext cx="41467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12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3553380" y="25793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13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3976554" y="25793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14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4399728" y="2579367"/>
            <a:ext cx="41467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15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4816526" y="25793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16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5239700" y="25793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17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5665002" y="2579367"/>
            <a:ext cx="41467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18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6081800" y="25793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19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6504974" y="25793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20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6928148" y="25793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21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818694" y="3407108"/>
            <a:ext cx="935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카테고리선</a:t>
            </a:r>
            <a:r>
              <a:rPr lang="ko-KR" altLang="en-US" sz="1400"/>
              <a:t>택</a:t>
            </a:r>
            <a:endParaRPr lang="ko-KR" altLang="en-US" sz="1400" dirty="0"/>
          </a:p>
        </p:txBody>
      </p:sp>
      <p:sp>
        <p:nvSpPr>
          <p:cNvPr id="60" name="직사각형 59"/>
          <p:cNvSpPr/>
          <p:nvPr/>
        </p:nvSpPr>
        <p:spPr>
          <a:xfrm>
            <a:off x="2074390" y="3331046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IT</a:t>
            </a:r>
            <a:r>
              <a:rPr lang="ko-KR" altLang="en-US" sz="1400" dirty="0" smtClean="0">
                <a:solidFill>
                  <a:schemeClr val="tx1"/>
                </a:solidFill>
              </a:rPr>
              <a:t>기술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3136582" y="3331046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스포츠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4198774" y="3331046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건강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2074390" y="3731984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음식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3136582" y="3731984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음</a:t>
            </a:r>
            <a:r>
              <a:rPr lang="ko-KR" altLang="en-US" sz="1400" dirty="0">
                <a:solidFill>
                  <a:schemeClr val="tx1"/>
                </a:solidFill>
              </a:rPr>
              <a:t>악</a:t>
            </a:r>
          </a:p>
        </p:txBody>
      </p:sp>
      <p:sp>
        <p:nvSpPr>
          <p:cNvPr id="74" name="직사각형 73"/>
          <p:cNvSpPr/>
          <p:nvPr/>
        </p:nvSpPr>
        <p:spPr>
          <a:xfrm>
            <a:off x="4198774" y="3731984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가</a:t>
            </a:r>
            <a:r>
              <a:rPr lang="ko-KR" altLang="en-US" sz="1400" dirty="0">
                <a:solidFill>
                  <a:schemeClr val="tx1"/>
                </a:solidFill>
              </a:rPr>
              <a:t>족</a:t>
            </a:r>
          </a:p>
        </p:txBody>
      </p:sp>
      <p:sp>
        <p:nvSpPr>
          <p:cNvPr id="75" name="직사각형 74"/>
          <p:cNvSpPr/>
          <p:nvPr/>
        </p:nvSpPr>
        <p:spPr>
          <a:xfrm>
            <a:off x="2074390" y="4125886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언어문화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3136582" y="4125886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영상제작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7" name="직사각형 76"/>
          <p:cNvSpPr/>
          <p:nvPr/>
        </p:nvSpPr>
        <p:spPr>
          <a:xfrm>
            <a:off x="4198774" y="4125886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기</a:t>
            </a:r>
            <a:r>
              <a:rPr lang="ko-KR" altLang="en-US" sz="1400" dirty="0">
                <a:solidFill>
                  <a:schemeClr val="tx1"/>
                </a:solidFill>
              </a:rPr>
              <a:t>타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893111" y="4852443"/>
            <a:ext cx="7868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세미나 소개</a:t>
            </a:r>
            <a:endParaRPr lang="ko-KR" altLang="en-US" sz="1400" dirty="0"/>
          </a:p>
        </p:txBody>
      </p:sp>
      <p:sp>
        <p:nvSpPr>
          <p:cNvPr id="79" name="직사각형 78"/>
          <p:cNvSpPr/>
          <p:nvPr/>
        </p:nvSpPr>
        <p:spPr>
          <a:xfrm>
            <a:off x="1881961" y="4813882"/>
            <a:ext cx="5469361" cy="7959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3670467" y="6268523"/>
            <a:ext cx="1233376" cy="39340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수정하기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664510" y="5708367"/>
            <a:ext cx="13928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최대 인원수</a:t>
            </a:r>
            <a:endParaRPr lang="ko-KR" altLang="en-US" sz="1400" dirty="0"/>
          </a:p>
        </p:txBody>
      </p:sp>
      <p:sp>
        <p:nvSpPr>
          <p:cNvPr id="82" name="직사각형 81"/>
          <p:cNvSpPr/>
          <p:nvPr/>
        </p:nvSpPr>
        <p:spPr>
          <a:xfrm>
            <a:off x="1988288" y="5726204"/>
            <a:ext cx="530542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TextBox 83"/>
          <p:cNvSpPr txBox="1"/>
          <p:nvPr/>
        </p:nvSpPr>
        <p:spPr>
          <a:xfrm>
            <a:off x="3236798" y="5708367"/>
            <a:ext cx="13928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참가비 설정</a:t>
            </a:r>
            <a:endParaRPr lang="ko-KR" altLang="en-US" sz="1400" dirty="0"/>
          </a:p>
        </p:txBody>
      </p:sp>
      <p:sp>
        <p:nvSpPr>
          <p:cNvPr id="85" name="직사각형 84"/>
          <p:cNvSpPr/>
          <p:nvPr/>
        </p:nvSpPr>
        <p:spPr>
          <a:xfrm>
            <a:off x="4497571" y="5726204"/>
            <a:ext cx="1677318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/>
          <p:cNvSpPr/>
          <p:nvPr/>
        </p:nvSpPr>
        <p:spPr>
          <a:xfrm>
            <a:off x="361664" y="1171190"/>
            <a:ext cx="217967" cy="25490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graphicFrame>
        <p:nvGraphicFramePr>
          <p:cNvPr id="57" name="표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199702"/>
              </p:ext>
            </p:extLst>
          </p:nvPr>
        </p:nvGraphicFramePr>
        <p:xfrm>
          <a:off x="9181159" y="1655424"/>
          <a:ext cx="2272876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7287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hj_user_w_semiEdit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58" name="TextBox 57"/>
          <p:cNvSpPr txBox="1"/>
          <p:nvPr/>
        </p:nvSpPr>
        <p:spPr>
          <a:xfrm>
            <a:off x="470648" y="195307"/>
            <a:ext cx="1093395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 예약 리스트 상세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수정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86322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 예약 리스트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8194" name="Picture 2" descr="C:\Users\ezen-033\Desktop\세미나예약리스트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061" y="1635124"/>
            <a:ext cx="8047039" cy="485457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8724900" y="2654300"/>
            <a:ext cx="32639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주최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참여 버튼을 이용해서 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주최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참여 세미나 각각 조회 가능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43841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470648" y="195307"/>
            <a:ext cx="1093395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 예약 리스트 상세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호스트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064500" y="2298700"/>
            <a:ext cx="33401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세미나에 대한 상세 내용을 확인 할 수 있는 페이지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삭제버튼을 통해 삭제 가능</a:t>
            </a:r>
            <a:endParaRPr lang="en-US" altLang="ko-KR" dirty="0" smtClean="0"/>
          </a:p>
          <a:p>
            <a:r>
              <a:rPr lang="ko-KR" altLang="en-US" dirty="0" smtClean="0"/>
              <a:t>수정버튼을 통해 수정 페이지로 이동</a:t>
            </a:r>
            <a:endParaRPr lang="en-US" altLang="ko-KR" dirty="0" smtClean="0"/>
          </a:p>
          <a:p>
            <a:r>
              <a:rPr lang="ko-KR" altLang="en-US" dirty="0" smtClean="0"/>
              <a:t>확인버튼을 통해 이전페이지로 돌아가기</a:t>
            </a:r>
            <a:endParaRPr lang="ko-KR" altLang="en-US" dirty="0"/>
          </a:p>
        </p:txBody>
      </p:sp>
      <p:pic>
        <p:nvPicPr>
          <p:cNvPr id="9218" name="Picture 2" descr="C:\Users\ezen-033\Desktop\세미나상세조회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948" y="1394653"/>
            <a:ext cx="7441452" cy="5463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9355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4978401" y="2852936"/>
            <a:ext cx="5449240" cy="2145310"/>
          </a:xfrm>
        </p:spPr>
        <p:txBody>
          <a:bodyPr/>
          <a:lstStyle/>
          <a:p>
            <a:r>
              <a:rPr lang="ko-KR" altLang="en-US" b="1" smtClean="0"/>
              <a:t>요구사항 정의서</a:t>
            </a:r>
            <a:endParaRPr lang="ko-KR" altLang="en-US" b="1" dirty="0"/>
          </a:p>
        </p:txBody>
      </p:sp>
      <p:sp>
        <p:nvSpPr>
          <p:cNvPr id="31" name="제목 1"/>
          <p:cNvSpPr txBox="1">
            <a:spLocks/>
          </p:cNvSpPr>
          <p:nvPr/>
        </p:nvSpPr>
        <p:spPr>
          <a:xfrm>
            <a:off x="7110113" y="4201323"/>
            <a:ext cx="4056452" cy="79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sz="2500" dirty="0"/>
              <a:t>지식공유 플랫폼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1632457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470648" y="195307"/>
            <a:ext cx="1093395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 예약 리스트 상세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게스트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064500" y="2298700"/>
            <a:ext cx="33401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세미나에 대한 상세 내용을 확인 할 수 있는 페이지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삭제버튼을 통해 삭제 가능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확인버튼을 통해 이전페이지로 돌아가기</a:t>
            </a:r>
            <a:endParaRPr lang="ko-KR" altLang="en-US" dirty="0"/>
          </a:p>
        </p:txBody>
      </p:sp>
      <p:pic>
        <p:nvPicPr>
          <p:cNvPr id="10242" name="Picture 2" descr="C:\Users\ezen-033\Desktop\상세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248" y="1295400"/>
            <a:ext cx="7263652" cy="5418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7589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470648" y="195307"/>
            <a:ext cx="1093395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 예약 리스트 상세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수정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759700" y="2298700"/>
            <a:ext cx="41148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등록 양식을 일부 수정하여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수정 페이지 양식으로 사용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날짜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장소는 변경 불가능 하지만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시간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카테고리</a:t>
            </a:r>
            <a:r>
              <a:rPr lang="en-US" altLang="ko-KR" dirty="0" smtClean="0"/>
              <a:t>, </a:t>
            </a:r>
            <a:r>
              <a:rPr lang="ko-KR" altLang="en-US" dirty="0" smtClean="0"/>
              <a:t>상세내용은 변경 가능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11266" name="Picture 2" descr="C:\Users\ezen-033\Desktop\수정페이지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848" y="1358159"/>
            <a:ext cx="6377395" cy="5271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0575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4411133" y="2852936"/>
            <a:ext cx="6016507" cy="2145310"/>
          </a:xfrm>
        </p:spPr>
        <p:txBody>
          <a:bodyPr/>
          <a:lstStyle/>
          <a:p>
            <a:r>
              <a:rPr lang="ko-KR" altLang="en-US" b="1" dirty="0" smtClean="0"/>
              <a:t>진행 현황</a:t>
            </a:r>
            <a:endParaRPr lang="ko-KR" altLang="en-US" b="1" dirty="0"/>
          </a:p>
        </p:txBody>
      </p:sp>
      <p:sp>
        <p:nvSpPr>
          <p:cNvPr id="31" name="제목 1"/>
          <p:cNvSpPr txBox="1">
            <a:spLocks/>
          </p:cNvSpPr>
          <p:nvPr/>
        </p:nvSpPr>
        <p:spPr>
          <a:xfrm>
            <a:off x="7110113" y="4201323"/>
            <a:ext cx="4056452" cy="79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sz="2500" dirty="0"/>
              <a:t>지식공유 플랫폼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1583965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진행 현황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4822" y="924613"/>
            <a:ext cx="8298940" cy="58249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43119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774113" y="183820"/>
            <a:ext cx="8781398" cy="724900"/>
          </a:xfrm>
        </p:spPr>
        <p:txBody>
          <a:bodyPr>
            <a:normAutofit/>
          </a:bodyPr>
          <a:lstStyle/>
          <a:p>
            <a:r>
              <a:rPr lang="ko-KR" altLang="en-US" sz="3000" dirty="0" smtClean="0">
                <a:solidFill>
                  <a:schemeClr val="bg1"/>
                </a:solidFill>
              </a:rPr>
              <a:t>이번 주 </a:t>
            </a:r>
            <a:r>
              <a:rPr lang="en-US" altLang="ko-KR" sz="3000" dirty="0" smtClean="0">
                <a:solidFill>
                  <a:schemeClr val="bg1"/>
                </a:solidFill>
              </a:rPr>
              <a:t>Feedback</a:t>
            </a:r>
            <a:endParaRPr lang="ko-KR" altLang="en-US" sz="3000" dirty="0">
              <a:solidFill>
                <a:schemeClr val="bg1"/>
              </a:solidFill>
            </a:endParaRPr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882832" y="1244377"/>
            <a:ext cx="10632893" cy="4841392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ko-KR" altLang="en-US" sz="2200" dirty="0" smtClean="0"/>
              <a:t>이번 주 </a:t>
            </a:r>
            <a:r>
              <a:rPr lang="en-US" altLang="ko-KR" sz="2200" dirty="0" err="1" smtClean="0"/>
              <a:t>FeedBack</a:t>
            </a:r>
            <a:endParaRPr lang="en-US" altLang="ko-KR" sz="2200" dirty="0" smtClean="0"/>
          </a:p>
          <a:p>
            <a:pPr lvl="1">
              <a:buFont typeface="Wingdings" pitchFamily="2" charset="2"/>
              <a:buChar char="Ø"/>
            </a:pPr>
            <a:r>
              <a:rPr lang="en-US" altLang="ko-KR" sz="1800" dirty="0" smtClean="0"/>
              <a:t>SERVLET </a:t>
            </a:r>
            <a:r>
              <a:rPr lang="en-US" altLang="ko-KR" sz="1800" dirty="0" err="1" smtClean="0"/>
              <a:t>vs</a:t>
            </a:r>
            <a:r>
              <a:rPr lang="en-US" altLang="ko-KR" sz="1800" dirty="0" smtClean="0"/>
              <a:t> SPRING </a:t>
            </a:r>
            <a:r>
              <a:rPr lang="ko-KR" altLang="en-US" sz="1800" dirty="0" smtClean="0"/>
              <a:t>병행 중 이슈사항 발생 </a:t>
            </a:r>
            <a:r>
              <a:rPr lang="en-US" altLang="ko-KR" sz="1800" dirty="0" smtClean="0"/>
              <a:t>=&gt; </a:t>
            </a:r>
            <a:r>
              <a:rPr lang="ko-KR" altLang="en-US" sz="1800" dirty="0" smtClean="0"/>
              <a:t>작업 방향 혼돈의 카오스</a:t>
            </a:r>
            <a:endParaRPr lang="en-US" altLang="ko-KR" sz="1800" dirty="0" smtClean="0"/>
          </a:p>
          <a:p>
            <a:pPr lvl="1">
              <a:buFont typeface="Wingdings" pitchFamily="2" charset="2"/>
              <a:buChar char="Ø"/>
            </a:pPr>
            <a:endParaRPr lang="en-US" altLang="ko-KR" sz="1800" dirty="0" smtClean="0"/>
          </a:p>
          <a:p>
            <a:pPr>
              <a:buFont typeface="Wingdings" pitchFamily="2" charset="2"/>
              <a:buChar char="Ø"/>
            </a:pPr>
            <a:endParaRPr lang="en-US" altLang="ko-KR" sz="2200" dirty="0"/>
          </a:p>
          <a:p>
            <a:pPr>
              <a:buFont typeface="Wingdings" pitchFamily="2" charset="2"/>
              <a:buChar char="Ø"/>
            </a:pPr>
            <a:endParaRPr lang="en-US" altLang="ko-KR" sz="2200" dirty="0" smtClean="0"/>
          </a:p>
          <a:p>
            <a:pPr>
              <a:buFont typeface="Wingdings" pitchFamily="2" charset="2"/>
              <a:buChar char="Ø"/>
            </a:pPr>
            <a:r>
              <a:rPr lang="ko-KR" altLang="en-US" sz="2200" dirty="0" smtClean="0"/>
              <a:t>차주 작업 시 개선 사항</a:t>
            </a:r>
            <a:endParaRPr lang="en-US" altLang="ko-KR" sz="2200" dirty="0" smtClean="0"/>
          </a:p>
          <a:p>
            <a:pPr lvl="1">
              <a:buFont typeface="Wingdings" pitchFamily="2" charset="2"/>
              <a:buChar char="Ø"/>
            </a:pPr>
            <a:r>
              <a:rPr lang="ko-KR" altLang="en-US" sz="1800" dirty="0" smtClean="0"/>
              <a:t>일단 </a:t>
            </a:r>
            <a:r>
              <a:rPr lang="en-US" altLang="ko-KR" sz="1800" dirty="0" smtClean="0"/>
              <a:t>SERVLET or SPRING </a:t>
            </a:r>
            <a:r>
              <a:rPr lang="ko-KR" altLang="en-US" sz="1800" dirty="0" smtClean="0"/>
              <a:t>본인이 편한 방향으로 작업하되</a:t>
            </a:r>
            <a:r>
              <a:rPr lang="en-US" altLang="ko-KR" sz="1800" dirty="0" smtClean="0"/>
              <a:t>, </a:t>
            </a:r>
            <a:r>
              <a:rPr lang="ko-KR" altLang="en-US" sz="1800" dirty="0" smtClean="0"/>
              <a:t>둘 중 하나로 통일 할 수 있다는 것 </a:t>
            </a:r>
            <a:r>
              <a:rPr lang="ko-KR" altLang="en-US" sz="1800" dirty="0" err="1" smtClean="0"/>
              <a:t>염두해</a:t>
            </a:r>
            <a:r>
              <a:rPr lang="ko-KR" altLang="en-US" sz="1800" dirty="0" smtClean="0"/>
              <a:t> 둘 것</a:t>
            </a:r>
            <a:endParaRPr lang="en-US" altLang="ko-KR" sz="1800" dirty="0" smtClean="0"/>
          </a:p>
          <a:p>
            <a:pPr lvl="1">
              <a:buFont typeface="Wingdings" pitchFamily="2" charset="2"/>
              <a:buChar char="Ø"/>
            </a:pPr>
            <a:r>
              <a:rPr lang="en-US" altLang="ko-KR" sz="1800" dirty="0" smtClean="0"/>
              <a:t>DB </a:t>
            </a:r>
            <a:r>
              <a:rPr lang="ko-KR" altLang="en-US" sz="1800" dirty="0" smtClean="0"/>
              <a:t>연동 시작하면 이슈사항 발생할 것</a:t>
            </a:r>
            <a:r>
              <a:rPr lang="en-US" altLang="ko-KR" sz="1800" dirty="0" smtClean="0"/>
              <a:t>, </a:t>
            </a:r>
            <a:r>
              <a:rPr lang="ko-KR" altLang="en-US" sz="1800" dirty="0" smtClean="0"/>
              <a:t>이슈사항 공유해 가며 문제 해결</a:t>
            </a:r>
            <a:endParaRPr lang="en-US" altLang="ko-KR" sz="1800" dirty="0" smtClean="0"/>
          </a:p>
          <a:p>
            <a:pPr lvl="1">
              <a:buFont typeface="Wingdings" pitchFamily="2" charset="2"/>
              <a:buChar char="Ø"/>
            </a:pPr>
            <a:r>
              <a:rPr lang="ko-KR" altLang="en-US" sz="1800" dirty="0" smtClean="0"/>
              <a:t>다음 주 사용자 화면 웹 구현 완료 하기</a:t>
            </a:r>
            <a:endParaRPr lang="en-US" altLang="ko-KR" sz="1800" dirty="0" smtClean="0"/>
          </a:p>
        </p:txBody>
      </p:sp>
    </p:spTree>
    <p:extLst>
      <p:ext uri="{BB962C8B-B14F-4D97-AF65-F5344CB8AC3E}">
        <p14:creationId xmlns:p14="http://schemas.microsoft.com/office/powerpoint/2010/main" val="159685931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sz="6000" dirty="0"/>
              <a:t>THANK 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en-US" altLang="ko-KR" sz="6000" dirty="0" smtClean="0"/>
              <a:t>YOU</a:t>
            </a:r>
            <a:endParaRPr lang="ko-KR" altLang="en-US" sz="6000" dirty="0"/>
          </a:p>
        </p:txBody>
      </p:sp>
      <p:sp>
        <p:nvSpPr>
          <p:cNvPr id="2" name="TextBox 1"/>
          <p:cNvSpPr txBox="1"/>
          <p:nvPr/>
        </p:nvSpPr>
        <p:spPr>
          <a:xfrm>
            <a:off x="3059451" y="5599134"/>
            <a:ext cx="4575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bg1"/>
                </a:solidFill>
                <a:hlinkClick r:id="rId2"/>
              </a:rPr>
              <a:t>http://192.168.4.14:6080/e_Zones/main.do</a:t>
            </a:r>
            <a:endParaRPr lang="ko-KR" alt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5731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4411133" y="2852936"/>
            <a:ext cx="6016507" cy="2145310"/>
          </a:xfrm>
        </p:spPr>
        <p:txBody>
          <a:bodyPr/>
          <a:lstStyle/>
          <a:p>
            <a:r>
              <a:rPr lang="ko-KR" altLang="en-US" b="1" dirty="0" smtClean="0"/>
              <a:t>양식 통일</a:t>
            </a:r>
            <a:endParaRPr lang="ko-KR" altLang="en-US" b="1" dirty="0"/>
          </a:p>
        </p:txBody>
      </p:sp>
      <p:sp>
        <p:nvSpPr>
          <p:cNvPr id="31" name="제목 1"/>
          <p:cNvSpPr txBox="1">
            <a:spLocks/>
          </p:cNvSpPr>
          <p:nvPr/>
        </p:nvSpPr>
        <p:spPr>
          <a:xfrm>
            <a:off x="7110113" y="4201323"/>
            <a:ext cx="4056452" cy="79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sz="2500" dirty="0"/>
              <a:t>지식공유 플랫폼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3354139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양식 통일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930" y="939802"/>
            <a:ext cx="6763979" cy="5681132"/>
          </a:xfrm>
          <a:prstGeom prst="rect">
            <a:avLst/>
          </a:prstGeom>
          <a:noFill/>
          <a:ln w="571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7315199" y="2607732"/>
            <a:ext cx="4334934" cy="31326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342900" indent="-342900">
              <a:buAutoNum type="arabicPeriod"/>
            </a:pPr>
            <a:r>
              <a:rPr lang="en-US" altLang="ko-KR" dirty="0" smtClean="0"/>
              <a:t>PREPARED STATEMENT </a:t>
            </a:r>
            <a:r>
              <a:rPr lang="ko-KR" altLang="en-US" dirty="0" smtClean="0"/>
              <a:t>사용</a:t>
            </a: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ko-KR" altLang="en-US" dirty="0" err="1" smtClean="0"/>
              <a:t>컬럼은</a:t>
            </a:r>
            <a:r>
              <a:rPr lang="ko-KR" altLang="en-US" dirty="0" smtClean="0"/>
              <a:t> 숫자 형식으로</a:t>
            </a:r>
            <a:endParaRPr lang="ko-KR" altLang="en-US" dirty="0"/>
          </a:p>
        </p:txBody>
      </p:sp>
      <p:cxnSp>
        <p:nvCxnSpPr>
          <p:cNvPr id="6" name="직선 화살표 연결선 5"/>
          <p:cNvCxnSpPr/>
          <p:nvPr/>
        </p:nvCxnSpPr>
        <p:spPr>
          <a:xfrm flipH="1" flipV="1">
            <a:off x="2379134" y="2455333"/>
            <a:ext cx="4936065" cy="355600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/>
          <p:cNvCxnSpPr/>
          <p:nvPr/>
        </p:nvCxnSpPr>
        <p:spPr>
          <a:xfrm flipH="1">
            <a:off x="4296919" y="3090333"/>
            <a:ext cx="3018280" cy="618067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2481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양식 통일</a:t>
            </a:r>
            <a:endParaRPr lang="ko-KR" altLang="en-US" dirty="0"/>
          </a:p>
        </p:txBody>
      </p:sp>
      <p:graphicFrame>
        <p:nvGraphicFramePr>
          <p:cNvPr id="5" name="내용 개체 틀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15722969"/>
              </p:ext>
            </p:extLst>
          </p:nvPr>
        </p:nvGraphicFramePr>
        <p:xfrm>
          <a:off x="431800" y="1524000"/>
          <a:ext cx="11345864" cy="44580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90800"/>
                <a:gridCol w="8755064"/>
              </a:tblGrid>
              <a:tr h="37877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통일 양식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JAVA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ko-KR" altLang="en-US" baseline="0" dirty="0" err="1" smtClean="0"/>
                        <a:t>패키지명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ezone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JAVA DAO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ezone.dao</a:t>
                      </a:r>
                      <a:r>
                        <a:rPr lang="en-US" altLang="ko-KR" dirty="0" smtClean="0"/>
                        <a:t>.-----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JAVA SERVICE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 smtClean="0"/>
                        <a:t>ezone.service</a:t>
                      </a:r>
                      <a:r>
                        <a:rPr lang="en-US" altLang="ko-KR" dirty="0" smtClean="0"/>
                        <a:t>.-----</a:t>
                      </a:r>
                      <a:endParaRPr lang="ko-KR" alt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JAVA CONTROLLER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 smtClean="0"/>
                        <a:t>ezone.controller</a:t>
                      </a:r>
                      <a:r>
                        <a:rPr lang="en-US" altLang="ko-KR" dirty="0" smtClean="0"/>
                        <a:t>.----</a:t>
                      </a:r>
                      <a:endParaRPr lang="ko-KR" alt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JAVA</a:t>
                      </a:r>
                      <a:r>
                        <a:rPr lang="en-US" altLang="ko-KR" baseline="0" dirty="0" smtClean="0"/>
                        <a:t> VO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 smtClean="0"/>
                        <a:t>ezone.vo</a:t>
                      </a:r>
                      <a:r>
                        <a:rPr lang="en-US" altLang="ko-KR" dirty="0" smtClean="0"/>
                        <a:t>.----</a:t>
                      </a:r>
                      <a:endParaRPr lang="ko-KR" alt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JAVA</a:t>
                      </a:r>
                      <a:r>
                        <a:rPr lang="en-US" altLang="ko-KR" baseline="0" dirty="0" smtClean="0"/>
                        <a:t> API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ezone.api</a:t>
                      </a:r>
                      <a:r>
                        <a:rPr lang="en-US" altLang="ko-KR" dirty="0" smtClean="0"/>
                        <a:t>.----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VO Date </a:t>
                      </a:r>
                      <a:r>
                        <a:rPr lang="ko-KR" altLang="en-US" dirty="0" smtClean="0"/>
                        <a:t>데이터 타입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Java</a:t>
                      </a:r>
                      <a:r>
                        <a:rPr lang="ko-KR" altLang="en-US" dirty="0" smtClean="0"/>
                        <a:t>에서 </a:t>
                      </a:r>
                      <a:r>
                        <a:rPr lang="en-US" altLang="ko-KR" dirty="0" smtClean="0"/>
                        <a:t>import</a:t>
                      </a:r>
                      <a:r>
                        <a:rPr lang="ko-KR" altLang="en-US" dirty="0" smtClean="0"/>
                        <a:t>할</a:t>
                      </a:r>
                      <a:r>
                        <a:rPr lang="ko-KR" altLang="en-US" baseline="0" dirty="0" smtClean="0"/>
                        <a:t> 경우 </a:t>
                      </a: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import </a:t>
                      </a:r>
                      <a:r>
                        <a:rPr lang="en-US" altLang="ko-KR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java.sql.Date</a:t>
                      </a:r>
                      <a:r>
                        <a:rPr lang="en-US" altLang="ko-KR" sz="18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8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사용 </a:t>
                      </a:r>
                      <a:r>
                        <a:rPr lang="en-US" altLang="ko-KR" sz="18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(import </a:t>
                      </a:r>
                      <a:r>
                        <a:rPr lang="en-US" altLang="ko-KR" sz="1800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java.util.Date</a:t>
                      </a:r>
                      <a:r>
                        <a:rPr lang="en-US" altLang="ko-KR" sz="18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(x))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/>
                        <a:t>코드형</a:t>
                      </a:r>
                      <a:r>
                        <a:rPr lang="ko-KR" altLang="en-US" dirty="0" smtClean="0"/>
                        <a:t> 데이터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가운데 정렬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/>
                        <a:t>숫자형</a:t>
                      </a:r>
                      <a:r>
                        <a:rPr lang="ko-KR" altLang="en-US" dirty="0" smtClean="0"/>
                        <a:t> 데이터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오른쪽 정렬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smtClean="0"/>
                        <a:t>천</a:t>
                      </a:r>
                      <a:r>
                        <a:rPr lang="ko-KR" altLang="en-US" baseline="0" dirty="0" smtClean="0"/>
                        <a:t> 단위 콤마</a:t>
                      </a:r>
                      <a:r>
                        <a:rPr lang="en-US" altLang="ko-KR" baseline="0" dirty="0" smtClean="0"/>
                        <a:t>(,)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문자열 데이터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왼쪽 정렬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13257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양식 통일</a:t>
            </a:r>
            <a:r>
              <a:rPr lang="en-US" altLang="ko-KR" dirty="0"/>
              <a:t> </a:t>
            </a:r>
            <a:r>
              <a:rPr lang="en-US" altLang="ko-KR" dirty="0" smtClean="0"/>
              <a:t>– DB SEQUENCE</a:t>
            </a:r>
            <a:endParaRPr lang="ko-KR" altLang="en-US" dirty="0"/>
          </a:p>
        </p:txBody>
      </p:sp>
      <p:graphicFrame>
        <p:nvGraphicFramePr>
          <p:cNvPr id="5" name="내용 개체 틀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64297156"/>
              </p:ext>
            </p:extLst>
          </p:nvPr>
        </p:nvGraphicFramePr>
        <p:xfrm>
          <a:off x="431800" y="1524000"/>
          <a:ext cx="11345866" cy="40871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0324"/>
                <a:gridCol w="2422688"/>
                <a:gridCol w="2768561"/>
                <a:gridCol w="2674293"/>
              </a:tblGrid>
              <a:tr h="37877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/>
                        <a:t>테이블명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/>
                        <a:t>컬럼명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SEQUENCE</a:t>
                      </a:r>
                      <a:r>
                        <a:rPr lang="ko-KR" altLang="en-US" dirty="0" smtClean="0"/>
                        <a:t>명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시작</a:t>
                      </a:r>
                      <a:r>
                        <a:rPr lang="ko-KR" altLang="en-US" baseline="0" dirty="0" smtClean="0"/>
                        <a:t> </a:t>
                      </a:r>
                      <a:r>
                        <a:rPr lang="en-US" altLang="ko-KR" baseline="0" dirty="0" smtClean="0"/>
                        <a:t>SEQUENCE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세미나존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예약 및 세미나 등록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세미나 코드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semi_code_seq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1100000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세미나 참가 예약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세미나 참가 코드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parti_code_seq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1200000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밋업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밋업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코드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mu_code_seq</a:t>
                      </a:r>
                      <a:endParaRPr lang="ko-KR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2100000</a:t>
                      </a:r>
                      <a:endParaRPr lang="ko-KR" alt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밋업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참가 예약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밋업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참가 코드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mu_parti_code</a:t>
                      </a:r>
                      <a:endParaRPr lang="ko-KR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2200000</a:t>
                      </a:r>
                      <a:endParaRPr lang="ko-KR" alt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세미나</a:t>
                      </a: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밋업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문의사항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문의 코드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sq_code_seq</a:t>
                      </a:r>
                      <a:endParaRPr lang="ko-KR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3100000</a:t>
                      </a:r>
                      <a:endParaRPr lang="ko-KR" alt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Q&amp;A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QNA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qna_code_seq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3200000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공지사항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공지사항 코드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noti_code_seq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4100000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FAQ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FAQ 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faq_code_seq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4200000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세미나존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세미나존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코드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sz_code_seq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5100000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캐러셀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배너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캐러셀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코드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carou_code_seq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6100000</a:t>
                      </a:r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24200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요구사항 정의서 </a:t>
            </a:r>
            <a:r>
              <a:rPr lang="en-US" altLang="ko-KR" dirty="0" smtClean="0"/>
              <a:t>(</a:t>
            </a:r>
            <a:r>
              <a:rPr lang="ko-KR" altLang="en-US" dirty="0" smtClean="0"/>
              <a:t>개괄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9064" y="952500"/>
            <a:ext cx="9524470" cy="57199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59781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"/>
            <a:ext cx="12192000" cy="68579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85610" y="2492896"/>
            <a:ext cx="7020780" cy="523220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2800" b="1" spc="300" dirty="0">
                <a:solidFill>
                  <a:schemeClr val="bg1"/>
                </a:solidFill>
                <a:latin typeface="Microsoft Yi Baiti" pitchFamily="66" charset="0"/>
                <a:ea typeface="KoPub돋움체 Medium" pitchFamily="18" charset="-127"/>
              </a:rPr>
              <a:t>권기범</a:t>
            </a:r>
            <a:endParaRPr lang="en-US" altLang="ko-KR" sz="2800" b="1" spc="300" dirty="0">
              <a:solidFill>
                <a:schemeClr val="bg1"/>
              </a:solidFill>
              <a:latin typeface="Microsoft Yi Baiti" pitchFamily="66" charset="0"/>
              <a:ea typeface="KoPub돋움체 Medium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68597" y="4149080"/>
            <a:ext cx="7254806" cy="261610"/>
          </a:xfrm>
          <a:prstGeom prst="rect">
            <a:avLst/>
          </a:prstGeom>
          <a:noFill/>
          <a:scene3d>
            <a:camera prst="orthographic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alpha val="77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화면 설계서</a:t>
            </a:r>
          </a:p>
        </p:txBody>
      </p:sp>
    </p:spTree>
    <p:extLst>
      <p:ext uri="{BB962C8B-B14F-4D97-AF65-F5344CB8AC3E}">
        <p14:creationId xmlns:p14="http://schemas.microsoft.com/office/powerpoint/2010/main" val="2813050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500"/>
              <a:defRPr/>
            </a:pPr>
            <a:r>
              <a:rPr lang="en-US" altLang="ko-KR" sz="3600" b="0" smtClean="0"/>
              <a:t>[</a:t>
            </a:r>
            <a:r>
              <a:rPr lang="ko-KR" altLang="en-US" sz="3600" b="0" smtClean="0"/>
              <a:t>화면설계</a:t>
            </a:r>
            <a:r>
              <a:rPr lang="en-US" altLang="ko-KR" sz="3600" b="0" smtClean="0"/>
              <a:t>] </a:t>
            </a:r>
            <a:r>
              <a:rPr lang="ko-KR" altLang="en-US" sz="3600" b="0" smtClean="0"/>
              <a:t>사용자 </a:t>
            </a:r>
            <a:r>
              <a:rPr lang="en-US" altLang="ko-KR" sz="3600" b="0" smtClean="0"/>
              <a:t>– </a:t>
            </a:r>
            <a:r>
              <a:rPr lang="ko-KR" altLang="en-US" sz="3600" b="0" smtClean="0"/>
              <a:t>웹 </a:t>
            </a:r>
            <a:r>
              <a:rPr lang="en-US" altLang="ko-KR" sz="3600" b="0" smtClean="0"/>
              <a:t>- </a:t>
            </a:r>
            <a:r>
              <a:rPr lang="ko-KR" altLang="en-US" sz="3600" b="0" smtClean="0"/>
              <a:t>메인페이지</a:t>
            </a:r>
            <a:r>
              <a:rPr lang="ko-KR" altLang="en-US" sz="2400" b="0" smtClean="0"/>
              <a:t> </a:t>
            </a:r>
            <a:r>
              <a:rPr lang="en-US" altLang="ko-KR" sz="2400" b="0"/>
              <a:t>- HEADER</a:t>
            </a:r>
            <a:endParaRPr lang="ko-KR" altLang="en-US" sz="2400" b="0" dirty="0"/>
          </a:p>
        </p:txBody>
      </p:sp>
      <p:sp>
        <p:nvSpPr>
          <p:cNvPr id="5" name="Google Shape;164;g7c553259d1_0_81"/>
          <p:cNvSpPr/>
          <p:nvPr/>
        </p:nvSpPr>
        <p:spPr>
          <a:xfrm>
            <a:off x="3891869" y="5974235"/>
            <a:ext cx="2789963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" name="Google Shape;168;g7c553259d1_0_81"/>
          <p:cNvSpPr/>
          <p:nvPr/>
        </p:nvSpPr>
        <p:spPr>
          <a:xfrm>
            <a:off x="560723" y="1442690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7" name="Google Shape;169;g7c553259d1_0_81"/>
          <p:cNvGraphicFramePr/>
          <p:nvPr>
            <p:extLst/>
          </p:nvPr>
        </p:nvGraphicFramePr>
        <p:xfrm>
          <a:off x="8650244" y="2039603"/>
          <a:ext cx="2869750" cy="466897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메인 헤더 페이지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로고와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검색창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알림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모달창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메뉴바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구현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세미나존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세미나존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마다의 특징을 설명해주는 페이지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추천 세미나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등록 수가 가장 많은 순서대로</a:t>
                      </a:r>
                      <a:endParaRPr lang="en-US" altLang="ko-KR" sz="150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None/>
                      </a:pP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해당 세미나가 노출이 됨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메인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Footer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페이지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회사 정보를 나타냄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캐러셀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배너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인기 많은 세미나 홍보 이미지를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캐러셀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배너로 노출 시킴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766123" y="1630346"/>
            <a:ext cx="6251490" cy="221672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186" y="1752237"/>
            <a:ext cx="6115365" cy="1967739"/>
          </a:xfrm>
          <a:prstGeom prst="rect">
            <a:avLst/>
          </a:prstGeom>
        </p:spPr>
      </p:pic>
      <p:sp>
        <p:nvSpPr>
          <p:cNvPr id="10" name="Google Shape;173;g7c553259d1_0_81"/>
          <p:cNvSpPr/>
          <p:nvPr/>
        </p:nvSpPr>
        <p:spPr>
          <a:xfrm>
            <a:off x="889095" y="1625137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/>
          </p:nvPr>
        </p:nvGraphicFramePr>
        <p:xfrm>
          <a:off x="8650244" y="1305087"/>
          <a:ext cx="2788860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88860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kb_user_w_mainHeader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28149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z="4000" b="0" smtClean="0"/>
              <a:t>[</a:t>
            </a:r>
            <a:r>
              <a:rPr lang="ko-KR" altLang="en-US" sz="4000" b="0" smtClean="0"/>
              <a:t>화면구현</a:t>
            </a:r>
            <a:r>
              <a:rPr lang="en-US" altLang="ko-KR" sz="4000" b="0" smtClean="0"/>
              <a:t>] </a:t>
            </a:r>
            <a:r>
              <a:rPr lang="ko-KR" altLang="en-US" sz="4000" b="0" smtClean="0"/>
              <a:t>사용자 </a:t>
            </a:r>
            <a:r>
              <a:rPr lang="en-US" altLang="ko-KR" sz="4000" b="0" smtClean="0"/>
              <a:t>– </a:t>
            </a:r>
            <a:r>
              <a:rPr lang="ko-KR" altLang="en-US" sz="4000" b="0" smtClean="0"/>
              <a:t>웹 </a:t>
            </a:r>
            <a:r>
              <a:rPr lang="en-US" altLang="ko-KR" sz="4000" b="0" smtClean="0"/>
              <a:t>- </a:t>
            </a:r>
            <a:r>
              <a:rPr lang="ko-KR" altLang="en-US" sz="4000" b="0" smtClean="0"/>
              <a:t>메인페이지</a:t>
            </a:r>
            <a:r>
              <a:rPr lang="ko-KR" altLang="en-US" sz="2400" b="0" smtClean="0"/>
              <a:t> </a:t>
            </a:r>
            <a:r>
              <a:rPr lang="en-US" altLang="ko-KR" sz="2400" b="0"/>
              <a:t>- HEADER</a:t>
            </a: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16" y="1447060"/>
            <a:ext cx="9086335" cy="196340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703" y="3815353"/>
            <a:ext cx="7324725" cy="2845317"/>
          </a:xfrm>
          <a:prstGeom prst="rect">
            <a:avLst/>
          </a:prstGeom>
        </p:spPr>
      </p:pic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2439022"/>
              </p:ext>
            </p:extLst>
          </p:nvPr>
        </p:nvGraphicFramePr>
        <p:xfrm>
          <a:off x="9292795" y="1447060"/>
          <a:ext cx="2788860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88860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kb_user_w_mainHeader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86939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500"/>
              <a:defRPr/>
            </a:pPr>
            <a:r>
              <a:rPr lang="en-US" altLang="ko-KR" sz="3600" b="0" smtClean="0"/>
              <a:t>[</a:t>
            </a:r>
            <a:r>
              <a:rPr lang="ko-KR" altLang="en-US" sz="3600" b="0" smtClean="0"/>
              <a:t>화면설계</a:t>
            </a:r>
            <a:r>
              <a:rPr lang="en-US" altLang="ko-KR" sz="3600" b="0" smtClean="0"/>
              <a:t>] </a:t>
            </a:r>
            <a:r>
              <a:rPr lang="ko-KR" altLang="en-US" sz="3600" b="0" smtClean="0"/>
              <a:t>사용자 </a:t>
            </a:r>
            <a:r>
              <a:rPr lang="en-US" altLang="ko-KR" sz="3600" b="0" smtClean="0"/>
              <a:t>– </a:t>
            </a:r>
            <a:r>
              <a:rPr lang="ko-KR" altLang="en-US" sz="3600" b="0" smtClean="0"/>
              <a:t>웹 </a:t>
            </a:r>
            <a:r>
              <a:rPr lang="en-US" altLang="ko-KR" sz="3600" b="0" smtClean="0"/>
              <a:t>- </a:t>
            </a:r>
            <a:r>
              <a:rPr lang="ko-KR" altLang="en-US" sz="3600" b="0" smtClean="0"/>
              <a:t>메인페이지</a:t>
            </a:r>
            <a:r>
              <a:rPr lang="ko-KR" altLang="en-US" sz="2000" b="0" smtClean="0"/>
              <a:t> </a:t>
            </a:r>
            <a:r>
              <a:rPr lang="en-US" altLang="ko-KR" sz="2800" b="0"/>
              <a:t>-  </a:t>
            </a:r>
            <a:r>
              <a:rPr lang="ko-KR" altLang="en-US" sz="2800" b="0"/>
              <a:t>컨텐츠</a:t>
            </a:r>
            <a:endParaRPr lang="ko-KR" altLang="en-US" sz="2800" b="0" dirty="0"/>
          </a:p>
        </p:txBody>
      </p:sp>
      <p:sp>
        <p:nvSpPr>
          <p:cNvPr id="12" name="Google Shape;164;g7c553259d1_0_81"/>
          <p:cNvSpPr/>
          <p:nvPr/>
        </p:nvSpPr>
        <p:spPr>
          <a:xfrm>
            <a:off x="3875393" y="5954997"/>
            <a:ext cx="2789963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" name="Google Shape;168;g7c553259d1_0_81"/>
          <p:cNvSpPr/>
          <p:nvPr/>
        </p:nvSpPr>
        <p:spPr>
          <a:xfrm>
            <a:off x="612312" y="1508100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4" name="Google Shape;169;g7c553259d1_0_81"/>
          <p:cNvGraphicFramePr/>
          <p:nvPr>
            <p:extLst/>
          </p:nvPr>
        </p:nvGraphicFramePr>
        <p:xfrm>
          <a:off x="8397333" y="2166695"/>
          <a:ext cx="2869750" cy="4535797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143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85831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메인 헤더 페이지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로고와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검색창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알림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모달창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메뉴바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구현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8958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세미나존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세미나존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마다의 특징을 설명해주는 페이지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88783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추천 세미나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등록 수가 가장 많은 순서대로</a:t>
                      </a:r>
                      <a:endParaRPr lang="en-US" altLang="ko-KR" sz="150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None/>
                      </a:pP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해당 세미나가 노출이 됨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6848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메인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Footer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페이지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회사 정보를 나타냄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88783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캐러셀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배너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인기 많은 세미나 홍보 이미지를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캐러셀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배너로 노출 시킴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pic>
        <p:nvPicPr>
          <p:cNvPr id="18" name="그림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094" y="3700437"/>
            <a:ext cx="6466381" cy="1512598"/>
          </a:xfrm>
          <a:prstGeom prst="rect">
            <a:avLst/>
          </a:prstGeom>
        </p:spPr>
      </p:pic>
      <p:sp>
        <p:nvSpPr>
          <p:cNvPr id="19" name="Google Shape;174;g7c553259d1_0_81"/>
          <p:cNvSpPr/>
          <p:nvPr/>
        </p:nvSpPr>
        <p:spPr>
          <a:xfrm>
            <a:off x="817381" y="4030357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541" y="5358008"/>
            <a:ext cx="6466381" cy="1293624"/>
          </a:xfrm>
          <a:prstGeom prst="rect">
            <a:avLst/>
          </a:prstGeom>
        </p:spPr>
      </p:pic>
      <p:sp>
        <p:nvSpPr>
          <p:cNvPr id="21" name="Google Shape;196;g7c553259d1_0_81"/>
          <p:cNvSpPr/>
          <p:nvPr/>
        </p:nvSpPr>
        <p:spPr>
          <a:xfrm>
            <a:off x="868595" y="5548617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868595" y="1936943"/>
            <a:ext cx="6008538" cy="15841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캐러셀 배너</a:t>
            </a:r>
          </a:p>
        </p:txBody>
      </p:sp>
      <p:sp>
        <p:nvSpPr>
          <p:cNvPr id="23" name="Google Shape;207;g7c553259d1_0_81"/>
          <p:cNvSpPr/>
          <p:nvPr/>
        </p:nvSpPr>
        <p:spPr>
          <a:xfrm>
            <a:off x="1002618" y="2037328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24" name="표 23"/>
          <p:cNvGraphicFramePr>
            <a:graphicFrameLocks noGrp="1"/>
          </p:cNvGraphicFramePr>
          <p:nvPr>
            <p:extLst/>
          </p:nvPr>
        </p:nvGraphicFramePr>
        <p:xfrm>
          <a:off x="8397333" y="1397228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kb_user_w_main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15764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b="0"/>
              <a:t>[</a:t>
            </a:r>
            <a:r>
              <a:rPr lang="ko-KR" altLang="en-US" sz="2800" b="0" smtClean="0"/>
              <a:t>화면구현</a:t>
            </a:r>
            <a:r>
              <a:rPr lang="en-US" altLang="ko-KR" sz="2800" b="0" smtClean="0"/>
              <a:t>] </a:t>
            </a:r>
            <a:r>
              <a:rPr lang="ko-KR" altLang="en-US" sz="2800" b="0"/>
              <a:t>사용자 </a:t>
            </a:r>
            <a:r>
              <a:rPr lang="en-US" altLang="ko-KR" sz="2800" b="0"/>
              <a:t>– </a:t>
            </a:r>
            <a:r>
              <a:rPr lang="ko-KR" altLang="en-US" sz="2800" b="0"/>
              <a:t>웹 </a:t>
            </a:r>
            <a:r>
              <a:rPr lang="en-US" altLang="ko-KR" sz="2800" b="0"/>
              <a:t>- </a:t>
            </a:r>
            <a:r>
              <a:rPr lang="ko-KR" altLang="en-US" sz="2800" b="0"/>
              <a:t>메인페이지</a:t>
            </a:r>
            <a:r>
              <a:rPr lang="ko-KR" altLang="en-US" sz="1600" b="0"/>
              <a:t> </a:t>
            </a:r>
            <a:r>
              <a:rPr lang="en-US" altLang="ko-KR" sz="2000" b="0"/>
              <a:t>-  </a:t>
            </a:r>
            <a:r>
              <a:rPr lang="ko-KR" altLang="en-US" sz="2000" b="0"/>
              <a:t>컨텐츠</a:t>
            </a: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78071"/>
            <a:ext cx="7039627" cy="506677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9003" y="1916482"/>
            <a:ext cx="5198301" cy="201669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8153" y="2090781"/>
            <a:ext cx="2712671" cy="4561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15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500"/>
              <a:defRPr/>
            </a:pPr>
            <a:r>
              <a:rPr lang="en-US" altLang="ko-KR" sz="3600" b="0" smtClean="0"/>
              <a:t>[</a:t>
            </a:r>
            <a:r>
              <a:rPr lang="ko-KR" altLang="en-US" sz="3600" b="0" smtClean="0"/>
              <a:t>화면설계</a:t>
            </a:r>
            <a:r>
              <a:rPr lang="en-US" altLang="ko-KR" sz="3600" b="0" smtClean="0"/>
              <a:t>] </a:t>
            </a:r>
            <a:r>
              <a:rPr lang="ko-KR" altLang="en-US" sz="3600" b="0" smtClean="0"/>
              <a:t>사용자 </a:t>
            </a:r>
            <a:r>
              <a:rPr lang="en-US" altLang="ko-KR" sz="3600" b="0" smtClean="0"/>
              <a:t>– </a:t>
            </a:r>
            <a:r>
              <a:rPr lang="ko-KR" altLang="en-US" sz="3600" b="0" smtClean="0"/>
              <a:t>웹 </a:t>
            </a:r>
            <a:r>
              <a:rPr lang="en-US" altLang="ko-KR" sz="3600" b="0" smtClean="0"/>
              <a:t>-  </a:t>
            </a:r>
            <a:r>
              <a:rPr lang="ko-KR" altLang="en-US" sz="3600" b="0" smtClean="0"/>
              <a:t>메인페이지</a:t>
            </a:r>
            <a:r>
              <a:rPr lang="ko-KR" altLang="en-US" sz="2000" b="0" smtClean="0"/>
              <a:t> </a:t>
            </a:r>
            <a:r>
              <a:rPr lang="en-US" altLang="ko-KR" sz="2800" b="0"/>
              <a:t>-  </a:t>
            </a:r>
            <a:r>
              <a:rPr lang="en-US" altLang="ko-KR" sz="2800" b="0" smtClean="0"/>
              <a:t>Footer</a:t>
            </a:r>
            <a:endParaRPr lang="ko-KR" altLang="en-US" sz="2800" b="0" dirty="0"/>
          </a:p>
        </p:txBody>
      </p:sp>
      <p:sp>
        <p:nvSpPr>
          <p:cNvPr id="15" name="Google Shape;168;g7c553259d1_0_81"/>
          <p:cNvSpPr/>
          <p:nvPr/>
        </p:nvSpPr>
        <p:spPr>
          <a:xfrm>
            <a:off x="884161" y="1436721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" name="Google Shape;169;g7c553259d1_0_81"/>
          <p:cNvGraphicFramePr/>
          <p:nvPr>
            <p:extLst/>
          </p:nvPr>
        </p:nvGraphicFramePr>
        <p:xfrm>
          <a:off x="8452537" y="2161333"/>
          <a:ext cx="2869750" cy="4612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메인 헤더 페이지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로고와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검색창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알림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모달창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메뉴바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구현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메인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Footer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페이지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회사 정보를 나타냄</a:t>
                      </a: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세미나존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세미나존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마다의 특징을 설명해주는 페이지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추천 세미나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등록 수가 가장 많은 순서대로</a:t>
                      </a:r>
                      <a:endParaRPr lang="en-US" altLang="ko-KR" sz="150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None/>
                      </a:pP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해당 세미나가 노출이 됨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캐러셀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배너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인기 많은 세미나 홍보 이미지를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캐러셀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배너로 노출 시킴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sp>
        <p:nvSpPr>
          <p:cNvPr id="17" name="Google Shape;207;g7c553259d1_0_81"/>
          <p:cNvSpPr/>
          <p:nvPr/>
        </p:nvSpPr>
        <p:spPr>
          <a:xfrm>
            <a:off x="1379955" y="1722368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820" y="2254423"/>
            <a:ext cx="6246845" cy="1587572"/>
          </a:xfrm>
          <a:prstGeom prst="rect">
            <a:avLst/>
          </a:prstGeom>
        </p:spPr>
      </p:pic>
      <p:graphicFrame>
        <p:nvGraphicFramePr>
          <p:cNvPr id="26" name="표 25"/>
          <p:cNvGraphicFramePr>
            <a:graphicFrameLocks noGrp="1"/>
          </p:cNvGraphicFramePr>
          <p:nvPr>
            <p:extLst/>
          </p:nvPr>
        </p:nvGraphicFramePr>
        <p:xfrm>
          <a:off x="8452537" y="1436721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kb_user_w_main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71002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b="0"/>
              <a:t>[</a:t>
            </a:r>
            <a:r>
              <a:rPr lang="ko-KR" altLang="en-US" sz="2800" b="0" smtClean="0"/>
              <a:t>화면구현</a:t>
            </a:r>
            <a:r>
              <a:rPr lang="en-US" altLang="ko-KR" sz="2800" b="0" smtClean="0"/>
              <a:t>] </a:t>
            </a:r>
            <a:r>
              <a:rPr lang="ko-KR" altLang="en-US" sz="2800" b="0"/>
              <a:t>사용자 </a:t>
            </a:r>
            <a:r>
              <a:rPr lang="en-US" altLang="ko-KR" sz="2800" b="0"/>
              <a:t>– </a:t>
            </a:r>
            <a:r>
              <a:rPr lang="ko-KR" altLang="en-US" sz="2800" b="0"/>
              <a:t>웹 </a:t>
            </a:r>
            <a:r>
              <a:rPr lang="en-US" altLang="ko-KR" sz="2800" b="0"/>
              <a:t>-  </a:t>
            </a:r>
            <a:r>
              <a:rPr lang="ko-KR" altLang="en-US" sz="2800" b="0"/>
              <a:t>메인페이지</a:t>
            </a:r>
            <a:r>
              <a:rPr lang="ko-KR" altLang="en-US" sz="1600" b="0"/>
              <a:t> </a:t>
            </a:r>
            <a:r>
              <a:rPr lang="en-US" altLang="ko-KR" sz="2000" b="0"/>
              <a:t>-  Footer</a:t>
            </a: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47892"/>
            <a:ext cx="12192000" cy="3450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625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500"/>
              <a:defRPr/>
            </a:pPr>
            <a:r>
              <a:rPr lang="en-US" altLang="ko-KR" sz="4000" b="0" smtClean="0"/>
              <a:t>[</a:t>
            </a:r>
            <a:r>
              <a:rPr lang="ko-KR" altLang="en-US" sz="4000" b="0" smtClean="0"/>
              <a:t>화면설계</a:t>
            </a:r>
            <a:r>
              <a:rPr lang="en-US" altLang="ko-KR" sz="4000" b="0" smtClean="0"/>
              <a:t>] </a:t>
            </a:r>
            <a:r>
              <a:rPr lang="ko-KR" altLang="en-US" sz="4000" b="0" smtClean="0"/>
              <a:t>사용자 </a:t>
            </a:r>
            <a:r>
              <a:rPr lang="en-US" altLang="ko-KR" sz="4000" b="0" smtClean="0"/>
              <a:t>– </a:t>
            </a:r>
            <a:r>
              <a:rPr lang="ko-KR" altLang="en-US" sz="4000" b="0" smtClean="0"/>
              <a:t>웹 </a:t>
            </a:r>
            <a:r>
              <a:rPr lang="en-US" altLang="ko-KR" sz="4000" b="0" smtClean="0"/>
              <a:t>- </a:t>
            </a:r>
            <a:r>
              <a:rPr lang="ko-KR" altLang="en-US" sz="4000" b="0" smtClean="0"/>
              <a:t>로그인 </a:t>
            </a:r>
            <a:r>
              <a:rPr lang="ko-KR" altLang="en-US" sz="4000" b="0"/>
              <a:t>페이지</a:t>
            </a:r>
            <a:r>
              <a:rPr lang="ko-KR" altLang="en-US" sz="2400" b="0"/>
              <a:t> </a:t>
            </a:r>
            <a:endParaRPr lang="ko-KR" altLang="en-US" sz="2400" b="0" dirty="0"/>
          </a:p>
        </p:txBody>
      </p:sp>
      <p:sp>
        <p:nvSpPr>
          <p:cNvPr id="8" name="Google Shape;168;g7c553259d1_0_81"/>
          <p:cNvSpPr/>
          <p:nvPr/>
        </p:nvSpPr>
        <p:spPr>
          <a:xfrm>
            <a:off x="834733" y="1556950"/>
            <a:ext cx="6526163" cy="5015487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9" name="Google Shape;169;g7c553259d1_0_81"/>
          <p:cNvGraphicFramePr/>
          <p:nvPr>
            <p:extLst/>
          </p:nvPr>
        </p:nvGraphicFramePr>
        <p:xfrm>
          <a:off x="7738751" y="3328889"/>
          <a:ext cx="2869750" cy="263334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3388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37159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아이디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,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비밀번호를 확인하여 로그인 여부를 정함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.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로그인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성송하면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메인페이지로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이동</a:t>
                      </a:r>
                      <a:r>
                        <a:rPr lang="ko-KR" altLang="en-US" sz="1500" b="0" u="none" strike="noStrike" cap="none" baseline="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실패하면 실패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팝업창이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뜨게 함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.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네이버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카카오로 따로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364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727" y="1727989"/>
            <a:ext cx="6102172" cy="4234245"/>
          </a:xfrm>
          <a:prstGeom prst="rect">
            <a:avLst/>
          </a:prstGeom>
        </p:spPr>
      </p:pic>
      <p:sp>
        <p:nvSpPr>
          <p:cNvPr id="11" name="Google Shape;173;g7c553259d1_0_81"/>
          <p:cNvSpPr/>
          <p:nvPr/>
        </p:nvSpPr>
        <p:spPr>
          <a:xfrm>
            <a:off x="1278877" y="1638984"/>
            <a:ext cx="245944" cy="30431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/>
          </p:nvPr>
        </p:nvGraphicFramePr>
        <p:xfrm>
          <a:off x="7802724" y="2415875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30004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30004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kb_user_w_login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32304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b="0"/>
              <a:t>[</a:t>
            </a:r>
            <a:r>
              <a:rPr lang="ko-KR" altLang="en-US" sz="2800" b="0" smtClean="0"/>
              <a:t>화면구현</a:t>
            </a:r>
            <a:r>
              <a:rPr lang="en-US" altLang="ko-KR" sz="2800" b="0" smtClean="0"/>
              <a:t>] </a:t>
            </a:r>
            <a:r>
              <a:rPr lang="ko-KR" altLang="en-US" sz="2800" b="0"/>
              <a:t>사용자 </a:t>
            </a:r>
            <a:r>
              <a:rPr lang="en-US" altLang="ko-KR" sz="2800" b="0"/>
              <a:t>– </a:t>
            </a:r>
            <a:r>
              <a:rPr lang="ko-KR" altLang="en-US" sz="2800" b="0"/>
              <a:t>웹 </a:t>
            </a:r>
            <a:r>
              <a:rPr lang="en-US" altLang="ko-KR" sz="2800" b="0"/>
              <a:t>- </a:t>
            </a:r>
            <a:r>
              <a:rPr lang="ko-KR" altLang="en-US" sz="2800" b="0"/>
              <a:t>로그인 페이지</a:t>
            </a:r>
            <a:r>
              <a:rPr lang="ko-KR" altLang="en-US" sz="1600" b="0"/>
              <a:t> </a:t>
            </a: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202" y="1516465"/>
            <a:ext cx="5910707" cy="499080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1556" y="1803748"/>
            <a:ext cx="6630443" cy="3469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897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b="0"/>
              <a:t>[</a:t>
            </a:r>
            <a:r>
              <a:rPr lang="ko-KR" altLang="en-US" sz="2800" b="0"/>
              <a:t>화면설계</a:t>
            </a:r>
            <a:r>
              <a:rPr lang="en-US" altLang="ko-KR" sz="2800" b="0"/>
              <a:t>] </a:t>
            </a:r>
            <a:r>
              <a:rPr lang="ko-KR" altLang="en-US" sz="2800" b="0"/>
              <a:t>사용자 </a:t>
            </a:r>
            <a:r>
              <a:rPr lang="en-US" altLang="ko-KR" sz="2800" b="0"/>
              <a:t>– </a:t>
            </a:r>
            <a:r>
              <a:rPr lang="ko-KR" altLang="en-US" sz="2800" b="0"/>
              <a:t>웹 </a:t>
            </a:r>
            <a:r>
              <a:rPr lang="en-US" altLang="ko-KR" sz="2800" b="0" smtClean="0"/>
              <a:t>– </a:t>
            </a:r>
            <a:r>
              <a:rPr lang="ko-KR" altLang="en-US" sz="2800" b="0" smtClean="0"/>
              <a:t>아이디 찾기</a:t>
            </a:r>
            <a:r>
              <a:rPr lang="ko-KR" altLang="en-US" sz="1600" b="0" smtClean="0"/>
              <a:t> </a:t>
            </a:r>
            <a:endParaRPr lang="ko-KR" altLang="en-US"/>
          </a:p>
        </p:txBody>
      </p:sp>
      <p:sp>
        <p:nvSpPr>
          <p:cNvPr id="4" name="Google Shape;168;g7c553259d1_0_81"/>
          <p:cNvSpPr/>
          <p:nvPr/>
        </p:nvSpPr>
        <p:spPr>
          <a:xfrm>
            <a:off x="557356" y="1359647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5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773497459"/>
              </p:ext>
            </p:extLst>
          </p:nvPr>
        </p:nvGraphicFramePr>
        <p:xfrm>
          <a:off x="8501614" y="3571468"/>
          <a:ext cx="2869750" cy="222072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이름과 이메일을 기준으로 해당 아이디를 찾는다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9467518"/>
              </p:ext>
            </p:extLst>
          </p:nvPr>
        </p:nvGraphicFramePr>
        <p:xfrm>
          <a:off x="8501614" y="2455885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kb_user_w_findId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519" y="1888559"/>
            <a:ext cx="6096000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080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요구사항 정의서 </a:t>
            </a:r>
            <a:r>
              <a:rPr lang="en-US" altLang="ko-KR" dirty="0" smtClean="0"/>
              <a:t>(</a:t>
            </a:r>
            <a:r>
              <a:rPr lang="ko-KR" altLang="en-US" dirty="0" smtClean="0"/>
              <a:t>상세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기범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76" y="1677279"/>
            <a:ext cx="11722910" cy="38345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6812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b="0"/>
              <a:t>[</a:t>
            </a:r>
            <a:r>
              <a:rPr lang="ko-KR" altLang="en-US" sz="2400" b="0" smtClean="0"/>
              <a:t>화면구현</a:t>
            </a:r>
            <a:r>
              <a:rPr lang="en-US" altLang="ko-KR" sz="2400" b="0" smtClean="0"/>
              <a:t>] </a:t>
            </a:r>
            <a:r>
              <a:rPr lang="ko-KR" altLang="en-US" sz="2400" b="0"/>
              <a:t>사용자 </a:t>
            </a:r>
            <a:r>
              <a:rPr lang="en-US" altLang="ko-KR" sz="2400" b="0"/>
              <a:t>– </a:t>
            </a:r>
            <a:r>
              <a:rPr lang="ko-KR" altLang="en-US" sz="2400" b="0"/>
              <a:t>웹 </a:t>
            </a:r>
            <a:r>
              <a:rPr lang="en-US" altLang="ko-KR" sz="2400" b="0"/>
              <a:t>– </a:t>
            </a:r>
            <a:r>
              <a:rPr lang="ko-KR" altLang="en-US" sz="2400" b="0"/>
              <a:t>아이디 찾기</a:t>
            </a:r>
            <a:r>
              <a:rPr lang="ko-KR" altLang="en-US" sz="1400" b="0"/>
              <a:t> </a:t>
            </a: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411" y="1448615"/>
            <a:ext cx="6592742" cy="511750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5956" y="2127467"/>
            <a:ext cx="5611008" cy="120015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5956" y="3862692"/>
            <a:ext cx="5523978" cy="1642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895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b="0"/>
              <a:t>[</a:t>
            </a:r>
            <a:r>
              <a:rPr lang="ko-KR" altLang="en-US" sz="2800" b="0"/>
              <a:t>화면구현</a:t>
            </a:r>
            <a:r>
              <a:rPr lang="en-US" altLang="ko-KR" sz="2800" b="0"/>
              <a:t>] </a:t>
            </a:r>
            <a:r>
              <a:rPr lang="ko-KR" altLang="en-US" sz="2800" b="0"/>
              <a:t>사용자 </a:t>
            </a:r>
            <a:r>
              <a:rPr lang="en-US" altLang="ko-KR" sz="2800" b="0"/>
              <a:t>– </a:t>
            </a:r>
            <a:r>
              <a:rPr lang="ko-KR" altLang="en-US" sz="2800" b="0"/>
              <a:t>웹 </a:t>
            </a:r>
            <a:r>
              <a:rPr lang="en-US" altLang="ko-KR" sz="2800" b="0"/>
              <a:t>– </a:t>
            </a:r>
            <a:r>
              <a:rPr lang="ko-KR" altLang="en-US" sz="2800" b="0"/>
              <a:t>아이디 </a:t>
            </a:r>
            <a:r>
              <a:rPr lang="ko-KR" altLang="en-US" sz="2800" b="0" smtClean="0"/>
              <a:t>찾기 </a:t>
            </a:r>
            <a:r>
              <a:rPr lang="en-US" altLang="ko-KR" sz="2800" b="0" smtClean="0"/>
              <a:t>- </a:t>
            </a:r>
            <a:r>
              <a:rPr lang="ko-KR" altLang="en-US" sz="2800" b="0" smtClean="0"/>
              <a:t>결과</a:t>
            </a:r>
            <a:r>
              <a:rPr lang="ko-KR" altLang="en-US" sz="1600" b="0" smtClean="0"/>
              <a:t> </a:t>
            </a: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852" y="1547356"/>
            <a:ext cx="7181850" cy="451485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9626" y="2862654"/>
            <a:ext cx="4746321" cy="153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32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b="0"/>
              <a:t>[</a:t>
            </a:r>
            <a:r>
              <a:rPr lang="ko-KR" altLang="en-US" sz="2800" b="0"/>
              <a:t>화면설계</a:t>
            </a:r>
            <a:r>
              <a:rPr lang="en-US" altLang="ko-KR" sz="2800" b="0"/>
              <a:t>] </a:t>
            </a:r>
            <a:r>
              <a:rPr lang="ko-KR" altLang="en-US" sz="2800" b="0"/>
              <a:t>사용자 </a:t>
            </a:r>
            <a:r>
              <a:rPr lang="en-US" altLang="ko-KR" sz="2800" b="0"/>
              <a:t>– </a:t>
            </a:r>
            <a:r>
              <a:rPr lang="ko-KR" altLang="en-US" sz="2800" b="0"/>
              <a:t>웹 </a:t>
            </a:r>
            <a:r>
              <a:rPr lang="en-US" altLang="ko-KR" sz="2800" b="0" smtClean="0"/>
              <a:t>– </a:t>
            </a:r>
            <a:r>
              <a:rPr lang="ko-KR" altLang="en-US" sz="2800" b="0" smtClean="0"/>
              <a:t>비밀번호 찾기</a:t>
            </a:r>
            <a:r>
              <a:rPr lang="ko-KR" altLang="en-US" sz="1600" b="0" smtClean="0"/>
              <a:t> </a:t>
            </a:r>
            <a:endParaRPr lang="ko-KR" altLang="en-US"/>
          </a:p>
        </p:txBody>
      </p:sp>
      <p:sp>
        <p:nvSpPr>
          <p:cNvPr id="4" name="Google Shape;168;g7c553259d1_0_81"/>
          <p:cNvSpPr/>
          <p:nvPr/>
        </p:nvSpPr>
        <p:spPr>
          <a:xfrm>
            <a:off x="557356" y="1359647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5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4217002909"/>
              </p:ext>
            </p:extLst>
          </p:nvPr>
        </p:nvGraphicFramePr>
        <p:xfrm>
          <a:off x="8501614" y="3571468"/>
          <a:ext cx="2869750" cy="222072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아이디와 이메일을 비교하여 비밀번호 변경 처리 프로세스로 이동한다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6369959"/>
              </p:ext>
            </p:extLst>
          </p:nvPr>
        </p:nvGraphicFramePr>
        <p:xfrm>
          <a:off x="8501614" y="2455885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kb_user_w_findPass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335" y="1810509"/>
            <a:ext cx="5953125" cy="444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771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b="0"/>
              <a:t>[</a:t>
            </a:r>
            <a:r>
              <a:rPr lang="ko-KR" altLang="en-US" sz="2800" b="0" smtClean="0"/>
              <a:t>화면구현</a:t>
            </a:r>
            <a:r>
              <a:rPr lang="en-US" altLang="ko-KR" sz="2800" b="0" smtClean="0"/>
              <a:t>] </a:t>
            </a:r>
            <a:r>
              <a:rPr lang="ko-KR" altLang="en-US" sz="2800" b="0"/>
              <a:t>사용자 </a:t>
            </a:r>
            <a:r>
              <a:rPr lang="en-US" altLang="ko-KR" sz="2800" b="0"/>
              <a:t>– </a:t>
            </a:r>
            <a:r>
              <a:rPr lang="ko-KR" altLang="en-US" sz="2800" b="0"/>
              <a:t>웹 </a:t>
            </a:r>
            <a:r>
              <a:rPr lang="en-US" altLang="ko-KR" sz="2800" b="0" smtClean="0"/>
              <a:t>– </a:t>
            </a:r>
            <a:r>
              <a:rPr lang="ko-KR" altLang="en-US" sz="2800" b="0" smtClean="0"/>
              <a:t>비밀번호 찾기</a:t>
            </a:r>
            <a:r>
              <a:rPr lang="ko-KR" altLang="en-US" sz="1600" b="0" smtClean="0"/>
              <a:t> </a:t>
            </a: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428" y="1349483"/>
            <a:ext cx="5275539" cy="528637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0279" y="3190939"/>
            <a:ext cx="5866161" cy="115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698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b="0"/>
              <a:t>[</a:t>
            </a:r>
            <a:r>
              <a:rPr lang="ko-KR" altLang="en-US" sz="2800" b="0"/>
              <a:t>화면설계</a:t>
            </a:r>
            <a:r>
              <a:rPr lang="en-US" altLang="ko-KR" sz="2800" b="0"/>
              <a:t>] </a:t>
            </a:r>
            <a:r>
              <a:rPr lang="ko-KR" altLang="en-US" sz="2800" b="0"/>
              <a:t>사용자 </a:t>
            </a:r>
            <a:r>
              <a:rPr lang="en-US" altLang="ko-KR" sz="2800" b="0"/>
              <a:t>– </a:t>
            </a:r>
            <a:r>
              <a:rPr lang="ko-KR" altLang="en-US" sz="2800" b="0"/>
              <a:t>웹 </a:t>
            </a:r>
            <a:r>
              <a:rPr lang="en-US" altLang="ko-KR" sz="2800" b="0" smtClean="0"/>
              <a:t>– </a:t>
            </a:r>
            <a:r>
              <a:rPr lang="ko-KR" altLang="en-US" sz="2800" b="0" smtClean="0"/>
              <a:t>비밀번호 변경</a:t>
            </a:r>
            <a:r>
              <a:rPr lang="ko-KR" altLang="en-US" sz="1600" b="0" smtClean="0"/>
              <a:t> </a:t>
            </a:r>
            <a:endParaRPr lang="ko-KR" altLang="en-US"/>
          </a:p>
        </p:txBody>
      </p:sp>
      <p:sp>
        <p:nvSpPr>
          <p:cNvPr id="4" name="Google Shape;168;g7c553259d1_0_81"/>
          <p:cNvSpPr/>
          <p:nvPr/>
        </p:nvSpPr>
        <p:spPr>
          <a:xfrm>
            <a:off x="557356" y="1359647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5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511882315"/>
              </p:ext>
            </p:extLst>
          </p:nvPr>
        </p:nvGraphicFramePr>
        <p:xfrm>
          <a:off x="8501614" y="3571468"/>
          <a:ext cx="2869750" cy="225417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변경할 비밀번호와 비밀번호 확인 일치를 확인하여 비밀번호 처리 프로세스로 이동한다</a:t>
                      </a:r>
                      <a:r>
                        <a:rPr lang="en-US" altLang="ko-KR" sz="1500" b="0" u="none" strike="noStrike" cap="none" baseline="0" smtClean="0">
                          <a:solidFill>
                            <a:schemeClr val="dk1"/>
                          </a:solidFill>
                        </a:rPr>
                        <a:t>.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/>
          </p:nvPr>
        </p:nvGraphicFramePr>
        <p:xfrm>
          <a:off x="8501614" y="2455885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kb_user_w_findPass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249" y="1739072"/>
            <a:ext cx="6048375" cy="459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441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b="0"/>
              <a:t>[</a:t>
            </a:r>
            <a:r>
              <a:rPr lang="ko-KR" altLang="en-US" sz="2800" b="0" smtClean="0"/>
              <a:t>화면구현</a:t>
            </a:r>
            <a:r>
              <a:rPr lang="en-US" altLang="ko-KR" sz="2800" b="0" smtClean="0"/>
              <a:t>] </a:t>
            </a:r>
            <a:r>
              <a:rPr lang="ko-KR" altLang="en-US" sz="2800" b="0"/>
              <a:t>사용자 </a:t>
            </a:r>
            <a:r>
              <a:rPr lang="en-US" altLang="ko-KR" sz="2800" b="0"/>
              <a:t>– </a:t>
            </a:r>
            <a:r>
              <a:rPr lang="ko-KR" altLang="en-US" sz="2800" b="0"/>
              <a:t>웹 </a:t>
            </a:r>
            <a:r>
              <a:rPr lang="en-US" altLang="ko-KR" sz="2800" b="0" smtClean="0"/>
              <a:t>– </a:t>
            </a:r>
            <a:r>
              <a:rPr lang="ko-KR" altLang="en-US" sz="2800" b="0" smtClean="0"/>
              <a:t>비밀번호 변경</a:t>
            </a:r>
            <a:r>
              <a:rPr lang="ko-KR" altLang="en-US" sz="1600" b="0" smtClean="0"/>
              <a:t> </a:t>
            </a: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001" y="1826060"/>
            <a:ext cx="6600825" cy="405765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8768" y="3138944"/>
            <a:ext cx="4108602" cy="165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478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8799" y="2007229"/>
            <a:ext cx="7553325" cy="3895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371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500"/>
              <a:defRPr/>
            </a:pPr>
            <a:r>
              <a:rPr lang="en-US" altLang="ko-KR" sz="4000" b="0" smtClean="0"/>
              <a:t>[</a:t>
            </a:r>
            <a:r>
              <a:rPr lang="ko-KR" altLang="en-US" sz="4000" b="0" smtClean="0"/>
              <a:t>화면설계</a:t>
            </a:r>
            <a:r>
              <a:rPr lang="en-US" altLang="ko-KR" sz="4000" b="0" smtClean="0"/>
              <a:t>] </a:t>
            </a:r>
            <a:r>
              <a:rPr lang="ko-KR" altLang="en-US" sz="4000" b="0" smtClean="0"/>
              <a:t>사용자 </a:t>
            </a:r>
            <a:r>
              <a:rPr lang="en-US" altLang="ko-KR" sz="4000" b="0" smtClean="0"/>
              <a:t>– </a:t>
            </a:r>
            <a:r>
              <a:rPr lang="ko-KR" altLang="en-US" sz="4000" b="0" smtClean="0"/>
              <a:t>모바일 </a:t>
            </a:r>
            <a:r>
              <a:rPr lang="en-US" altLang="ko-KR" sz="4000" b="0" smtClean="0"/>
              <a:t>-</a:t>
            </a:r>
            <a:r>
              <a:rPr lang="ko-KR" altLang="en-US" sz="4000" b="0" smtClean="0"/>
              <a:t>메인페이지</a:t>
            </a:r>
            <a:endParaRPr lang="ko-KR" altLang="en-US" sz="2400" b="0" dirty="0"/>
          </a:p>
        </p:txBody>
      </p:sp>
      <p:sp>
        <p:nvSpPr>
          <p:cNvPr id="13" name="Google Shape;168;g7c553259d1_0_81"/>
          <p:cNvSpPr/>
          <p:nvPr/>
        </p:nvSpPr>
        <p:spPr>
          <a:xfrm>
            <a:off x="1271339" y="1271965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4" name="Google Shape;169;g7c553259d1_0_81"/>
          <p:cNvGraphicFramePr/>
          <p:nvPr>
            <p:extLst/>
          </p:nvPr>
        </p:nvGraphicFramePr>
        <p:xfrm>
          <a:off x="8501614" y="3571468"/>
          <a:ext cx="2869750" cy="271137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아이디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,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비밀번호를 확인하여 로그인 여부를 정함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.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로그인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성송하면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메인페이지로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이동</a:t>
                      </a:r>
                      <a:r>
                        <a:rPr lang="ko-KR" altLang="en-US" sz="1500" b="0" u="none" strike="noStrike" cap="none" baseline="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실패하면 실패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팝업창이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뜨게 함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.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네이버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카카오로 따로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15" name="Google Shape;173;g7c553259d1_0_81"/>
          <p:cNvSpPr/>
          <p:nvPr/>
        </p:nvSpPr>
        <p:spPr>
          <a:xfrm>
            <a:off x="1715483" y="1668121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0326" y="1395860"/>
            <a:ext cx="2248186" cy="4883645"/>
          </a:xfrm>
          <a:prstGeom prst="rect">
            <a:avLst/>
          </a:prstGeom>
        </p:spPr>
      </p:pic>
      <p:graphicFrame>
        <p:nvGraphicFramePr>
          <p:cNvPr id="17" name="표 16"/>
          <p:cNvGraphicFramePr>
            <a:graphicFrameLocks noGrp="1"/>
          </p:cNvGraphicFramePr>
          <p:nvPr>
            <p:extLst/>
          </p:nvPr>
        </p:nvGraphicFramePr>
        <p:xfrm>
          <a:off x="8501614" y="2455885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kb_user_m_main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40454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87266" y="140419"/>
            <a:ext cx="9646078" cy="796908"/>
          </a:xfrm>
        </p:spPr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500"/>
              <a:defRPr/>
            </a:pPr>
            <a:r>
              <a:rPr lang="en-US" altLang="ko-KR" sz="3600" b="0" smtClean="0"/>
              <a:t>[</a:t>
            </a:r>
            <a:r>
              <a:rPr lang="ko-KR" altLang="en-US" sz="3600" b="0" smtClean="0"/>
              <a:t>화면설계</a:t>
            </a:r>
            <a:r>
              <a:rPr lang="en-US" altLang="ko-KR" sz="3600" b="0" smtClean="0"/>
              <a:t>] </a:t>
            </a:r>
            <a:r>
              <a:rPr lang="ko-KR" altLang="en-US" sz="3600" b="0" smtClean="0"/>
              <a:t>사용자 </a:t>
            </a:r>
            <a:r>
              <a:rPr lang="en-US" altLang="ko-KR" sz="3600" b="0" smtClean="0"/>
              <a:t>– </a:t>
            </a:r>
            <a:r>
              <a:rPr lang="ko-KR" altLang="en-US" sz="3600" b="0" smtClean="0"/>
              <a:t>모바일 </a:t>
            </a:r>
            <a:r>
              <a:rPr lang="en-US" altLang="ko-KR" sz="3600" b="0" smtClean="0"/>
              <a:t>- </a:t>
            </a:r>
            <a:r>
              <a:rPr lang="ko-KR" altLang="en-US" sz="3600" b="0" smtClean="0"/>
              <a:t>로그인 페이지</a:t>
            </a:r>
            <a:r>
              <a:rPr lang="ko-KR" altLang="en-US" sz="2000" b="0" smtClean="0"/>
              <a:t> </a:t>
            </a:r>
            <a:endParaRPr lang="ko-KR" altLang="en-US" sz="2000" b="0" dirty="0"/>
          </a:p>
        </p:txBody>
      </p:sp>
      <p:sp>
        <p:nvSpPr>
          <p:cNvPr id="18" name="Google Shape;168;g7c553259d1_0_81"/>
          <p:cNvSpPr/>
          <p:nvPr/>
        </p:nvSpPr>
        <p:spPr>
          <a:xfrm>
            <a:off x="1271339" y="1271965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9" name="Google Shape;169;g7c553259d1_0_81"/>
          <p:cNvGraphicFramePr/>
          <p:nvPr>
            <p:extLst/>
          </p:nvPr>
        </p:nvGraphicFramePr>
        <p:xfrm>
          <a:off x="8147736" y="3596558"/>
          <a:ext cx="2869750" cy="271137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아이디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,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비밀번호를 확인하여 로그인 여부를 정함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.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로그인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성송하면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메인페이지로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이동</a:t>
                      </a:r>
                      <a:r>
                        <a:rPr lang="ko-KR" altLang="en-US" sz="1500" b="0" u="none" strike="noStrike" cap="none" baseline="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실패하면 실패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팝업창이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뜨게 함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.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네이버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카카오로 따로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20" name="Google Shape;173;g7c553259d1_0_81"/>
          <p:cNvSpPr/>
          <p:nvPr/>
        </p:nvSpPr>
        <p:spPr>
          <a:xfrm>
            <a:off x="1715483" y="1668121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1405" y="1586205"/>
            <a:ext cx="2577996" cy="4562766"/>
          </a:xfrm>
          <a:prstGeom prst="rect">
            <a:avLst/>
          </a:prstGeom>
        </p:spPr>
      </p:pic>
      <p:graphicFrame>
        <p:nvGraphicFramePr>
          <p:cNvPr id="22" name="표 21"/>
          <p:cNvGraphicFramePr>
            <a:graphicFrameLocks noGrp="1"/>
          </p:cNvGraphicFramePr>
          <p:nvPr>
            <p:extLst/>
          </p:nvPr>
        </p:nvGraphicFramePr>
        <p:xfrm>
          <a:off x="8215372" y="2621820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kb_user_m_login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61566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500"/>
              <a:defRPr/>
            </a:pPr>
            <a:r>
              <a:rPr lang="en-US" altLang="ko-KR" sz="4000" b="0" smtClean="0"/>
              <a:t>[</a:t>
            </a:r>
            <a:r>
              <a:rPr lang="ko-KR" altLang="en-US" sz="4000" b="0" smtClean="0"/>
              <a:t>화면설계</a:t>
            </a:r>
            <a:r>
              <a:rPr lang="en-US" altLang="ko-KR" sz="4000" b="0" smtClean="0"/>
              <a:t>] </a:t>
            </a:r>
            <a:r>
              <a:rPr lang="ko-KR" altLang="en-US" sz="4000" b="0" smtClean="0"/>
              <a:t>사용자 </a:t>
            </a:r>
            <a:r>
              <a:rPr lang="en-US" altLang="ko-KR" sz="4000" b="0" smtClean="0"/>
              <a:t>– </a:t>
            </a:r>
            <a:r>
              <a:rPr lang="ko-KR" altLang="en-US" sz="4000" b="0" smtClean="0"/>
              <a:t>웹 </a:t>
            </a:r>
            <a:r>
              <a:rPr lang="en-US" altLang="ko-KR" sz="4000" b="0" smtClean="0"/>
              <a:t>- </a:t>
            </a:r>
            <a:r>
              <a:rPr lang="ko-KR" altLang="en-US" sz="4000" b="0" smtClean="0"/>
              <a:t>세미나존 정보</a:t>
            </a:r>
            <a:endParaRPr lang="ko-KR" altLang="en-US" sz="4000" b="0" dirty="0"/>
          </a:p>
        </p:txBody>
      </p:sp>
      <p:sp>
        <p:nvSpPr>
          <p:cNvPr id="8" name="Google Shape;164;g7c553259d1_0_81"/>
          <p:cNvSpPr/>
          <p:nvPr/>
        </p:nvSpPr>
        <p:spPr>
          <a:xfrm>
            <a:off x="4534420" y="5718862"/>
            <a:ext cx="2789963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" name="Google Shape;168;g7c553259d1_0_81"/>
          <p:cNvSpPr/>
          <p:nvPr/>
        </p:nvSpPr>
        <p:spPr>
          <a:xfrm>
            <a:off x="1271339" y="1271965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0" name="Google Shape;169;g7c553259d1_0_81"/>
          <p:cNvGraphicFramePr/>
          <p:nvPr>
            <p:extLst/>
          </p:nvPr>
        </p:nvGraphicFramePr>
        <p:xfrm>
          <a:off x="8213589" y="4016684"/>
          <a:ext cx="2869750" cy="222072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smtClean="0">
                          <a:solidFill>
                            <a:schemeClr val="dk1"/>
                          </a:solidFill>
                        </a:rPr>
                        <a:t>해당 세미나존의 정보를 보이게 함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kb_user_w_semiZoneIntro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5753" y="1472067"/>
            <a:ext cx="6106121" cy="4867275"/>
          </a:xfrm>
          <a:prstGeom prst="rect">
            <a:avLst/>
          </a:prstGeom>
        </p:spPr>
      </p:pic>
      <p:sp>
        <p:nvSpPr>
          <p:cNvPr id="12" name="Google Shape;173;g7c553259d1_0_81"/>
          <p:cNvSpPr/>
          <p:nvPr/>
        </p:nvSpPr>
        <p:spPr>
          <a:xfrm>
            <a:off x="1606549" y="1668121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/>
          </p:nvPr>
        </p:nvGraphicFramePr>
        <p:xfrm>
          <a:off x="8213589" y="2811291"/>
          <a:ext cx="2666077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666077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kb_user_w_semiZoneIntro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74540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374</TotalTime>
  <Words>9433</Words>
  <Application>Microsoft Office PowerPoint</Application>
  <PresentationFormat>사용자 지정</PresentationFormat>
  <Paragraphs>2974</Paragraphs>
  <Slides>211</Slides>
  <Notes>78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211</vt:i4>
      </vt:variant>
    </vt:vector>
  </HeadingPairs>
  <TitlesOfParts>
    <vt:vector size="212" baseType="lpstr">
      <vt:lpstr>Office 테마</vt:lpstr>
      <vt:lpstr>e – Zone </vt:lpstr>
      <vt:lpstr>목차</vt:lpstr>
      <vt:lpstr>개요</vt:lpstr>
      <vt:lpstr>개요</vt:lpstr>
      <vt:lpstr>유즈케이스</vt:lpstr>
      <vt:lpstr>유즈 케이스</vt:lpstr>
      <vt:lpstr>요구사항 정의서</vt:lpstr>
      <vt:lpstr>요구사항 정의서 (개괄)</vt:lpstr>
      <vt:lpstr>요구사항 정의서 (상세 - 기범)</vt:lpstr>
      <vt:lpstr>요구사항 정의서 (상세 - 서희)</vt:lpstr>
      <vt:lpstr>요구사항 정의서 (상세 - 형준)</vt:lpstr>
      <vt:lpstr>요구사항 정의서 (상세 - 현태)</vt:lpstr>
      <vt:lpstr>[DB 설계] ERD 설계</vt:lpstr>
      <vt:lpstr>[DB 설계] ERD 논리설계 (초기)</vt:lpstr>
      <vt:lpstr>[DB 설계] ERD 논리설계 (최종) – 테이블 관계 및 주요 키</vt:lpstr>
      <vt:lpstr>[DB 설계] ERD 논리설계 (최종)</vt:lpstr>
      <vt:lpstr>[DB 설계] ERD 물리설계 (최종)</vt:lpstr>
      <vt:lpstr>화면 설계 및 구현</vt:lpstr>
      <vt:lpstr>PowerPoint 프레젠테이션</vt:lpstr>
      <vt:lpstr>[화면설계] 사용자 – 웹 - 메인페이지 - HEADER</vt:lpstr>
      <vt:lpstr>[화면구현] 사용자 – 웹 - 메인페이지 - HEADER</vt:lpstr>
      <vt:lpstr>[화면설계] 사용자 – 웹 - 메인페이지 -  컨텐츠</vt:lpstr>
      <vt:lpstr>[화면구현] 사용자 – 웹 - 메인페이지 -  컨텐츠</vt:lpstr>
      <vt:lpstr>[화면설계] 사용자 – 웹 -  메인페이지 -  Footer</vt:lpstr>
      <vt:lpstr>[화면구현] 사용자 – 웹 -  메인페이지 -  Footer</vt:lpstr>
      <vt:lpstr>[화면설계] 사용자 – 웹 - 로그인 페이지 </vt:lpstr>
      <vt:lpstr>[화면구현] 사용자 – 웹 - 로그인 페이지 </vt:lpstr>
      <vt:lpstr>[화면설계] 사용자 – 웹 – 아이디 찾기 </vt:lpstr>
      <vt:lpstr>[화면구현] 사용자 – 웹 – 아이디 찾기 </vt:lpstr>
      <vt:lpstr>[화면구현] 사용자 – 웹 – 아이디 찾기 - 결과 </vt:lpstr>
      <vt:lpstr>[화면설계] 사용자 – 웹 – 비밀번호 찾기 </vt:lpstr>
      <vt:lpstr>[화면구현] 사용자 – 웹 – 비밀번호 찾기 </vt:lpstr>
      <vt:lpstr>[화면설계] 사용자 – 웹 – 비밀번호 변경 </vt:lpstr>
      <vt:lpstr>[화면구현] 사용자 – 웹 – 비밀번호 변경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진행 현황</vt:lpstr>
      <vt:lpstr>진행 현황</vt:lpstr>
      <vt:lpstr>이번 주 Feedback</vt:lpstr>
      <vt:lpstr>THANK  YOU</vt:lpstr>
      <vt:lpstr>양식 통일</vt:lpstr>
      <vt:lpstr>양식 통일</vt:lpstr>
      <vt:lpstr>양식 통일</vt:lpstr>
      <vt:lpstr>양식 통일 – DB SEQUENCE</vt:lpstr>
      <vt:lpstr>PowerPoint 프레젠테이션</vt:lpstr>
      <vt:lpstr>[화면설계] 사용자 – 웹 - 메인페이지 - HEADER</vt:lpstr>
      <vt:lpstr>[화면구현] 사용자 – 웹 - 메인페이지 - HEADER</vt:lpstr>
      <vt:lpstr>[화면설계] 사용자 – 웹 - 메인페이지 -  컨텐츠</vt:lpstr>
      <vt:lpstr>[화면구현] 사용자 – 웹 - 메인페이지 -  컨텐츠</vt:lpstr>
      <vt:lpstr>[화면설계] 사용자 – 웹 -  메인페이지 -  Footer</vt:lpstr>
      <vt:lpstr>[화면구현] 사용자 – 웹 -  메인페이지 -  Footer</vt:lpstr>
      <vt:lpstr>[화면설계] 사용자 – 웹 - 로그인 페이지 </vt:lpstr>
      <vt:lpstr>[화면구현] 사용자 – 웹 - 로그인 페이지 </vt:lpstr>
      <vt:lpstr>[화면설계] 사용자 – 웹 – 아이디 찾기 </vt:lpstr>
      <vt:lpstr>[화면구현] 사용자 – 웹 – 아이디 찾기 </vt:lpstr>
      <vt:lpstr>[화면구현] 사용자 – 웹 – 아이디 찾기 - 결과 </vt:lpstr>
      <vt:lpstr>[화면설계] 사용자 – 웹 – 비밀번호 찾기 </vt:lpstr>
      <vt:lpstr>[화면구현] 사용자 – 웹 – 비밀번호 찾기 </vt:lpstr>
      <vt:lpstr>[화면설계] 사용자 – 웹 – 비밀번호 변경 </vt:lpstr>
      <vt:lpstr>[화면구현] 사용자 – 웹 – 비밀번호 변경 </vt:lpstr>
      <vt:lpstr>PowerPoint 프레젠테이션</vt:lpstr>
      <vt:lpstr>[화면설계] 사용자 – 모바일 -메인페이지</vt:lpstr>
      <vt:lpstr>[화면설계] 사용자 – 모바일 - 로그인 페이지 </vt:lpstr>
      <vt:lpstr>[화면설계] 사용자 – 웹 - 세미나존 정보</vt:lpstr>
      <vt:lpstr>[화면설계]사용자 – 모바일 - 세미나존 정보</vt:lpstr>
      <vt:lpstr>[화면설계]사용자 – 웹 - 세미나존 후기 목록</vt:lpstr>
      <vt:lpstr>[화면설계] 사용자 – 웹 - 세미나존 후기 목록 -상세내용</vt:lpstr>
      <vt:lpstr>[화면설계] 사용자 – 모바일 - 세미나존 후기 목록</vt:lpstr>
      <vt:lpstr>[화면설계]사용자- 모바일 – 세미나존 후기 목록 - 상세내용 </vt:lpstr>
      <vt:lpstr>[화면설계] 관리자 – 웹 - 캐러셀 배너 관리</vt:lpstr>
      <vt:lpstr>[화면설계] 관리자- 웹 - 회원정보관리</vt:lpstr>
      <vt:lpstr>[화면설계] 관리자 – 웹 - 세미나존 관리</vt:lpstr>
      <vt:lpstr>[화면설계] 관리자 –웹 - 세미나존 등록 및 수정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[화면 설계] 사용자 - 웹 - 게시판 - 공지사항</vt:lpstr>
      <vt:lpstr>[화면 구현] 사용자 - 웹 - 게시판 - 공지사항</vt:lpstr>
      <vt:lpstr>[화면 설계] 사용자 - 웹 - 게시판 - 공지사항</vt:lpstr>
      <vt:lpstr>PowerPoint 프레젠테이션</vt:lpstr>
      <vt:lpstr>[화면 설계] 사용자 - 웹 - 게시판 - FAQ</vt:lpstr>
      <vt:lpstr>[화면 설계] 사용자 - 웹 - 게시판 - FAQ</vt:lpstr>
      <vt:lpstr>[화면 설계] 사용자 - 모바일 - 게시판 - FAQ</vt:lpstr>
      <vt:lpstr>[화면 설계] 사용자 - 웹 - 게시판 – Q&amp;A</vt:lpstr>
      <vt:lpstr>[화면 설계] 사용자 - 웹 - 게시판 – Q&amp;A</vt:lpstr>
      <vt:lpstr>[화면 설계] 사용자 - 모바일 - 게시판 – Q&amp;A</vt:lpstr>
      <vt:lpstr>[화면 설계] 관리자 - 게시판 관리 – 공지사항 관리</vt:lpstr>
      <vt:lpstr>[화면 설계] 관리자 - 게시판 관리 – 공지사항 관리</vt:lpstr>
      <vt:lpstr>[화면 설계] 관리자 - 게시판 관리 – 공지사항 관리</vt:lpstr>
      <vt:lpstr>[화면 설계] 관리자 – 게시판 관리 – 공지사항 관리</vt:lpstr>
      <vt:lpstr>[화면 설계] 관리자 - 게시판 관리 – FAQ</vt:lpstr>
      <vt:lpstr>[화면 설계] 관리자 - 게시판 관리 – FAQ</vt:lpstr>
      <vt:lpstr>[화면 설계] 관리자 – 게시판 관리 - FAQ</vt:lpstr>
      <vt:lpstr>[화면 설계] 관리자 - 게시판 관리 – FAQ</vt:lpstr>
      <vt:lpstr>[화면 설계] 관리자 - 게시판 관리 – Q&amp;A</vt:lpstr>
      <vt:lpstr>[화면 설계] 관리자 - 게시판 관리 – Q&amp;A</vt:lpstr>
      <vt:lpstr>[화면 설계] 관리자 - 게시판 관리 – Q&amp;A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 – Zone </dc:title>
  <dc:creator>507-07</dc:creator>
  <cp:lastModifiedBy>507-06</cp:lastModifiedBy>
  <cp:revision>63</cp:revision>
  <dcterms:created xsi:type="dcterms:W3CDTF">2020-04-02T06:13:26Z</dcterms:created>
  <dcterms:modified xsi:type="dcterms:W3CDTF">2020-04-14T08:42:00Z</dcterms:modified>
</cp:coreProperties>
</file>